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73" r:id="rId5"/>
    <p:sldId id="267" r:id="rId6"/>
    <p:sldId id="274" r:id="rId7"/>
    <p:sldId id="262" r:id="rId8"/>
    <p:sldId id="277" r:id="rId9"/>
    <p:sldId id="276" r:id="rId10"/>
    <p:sldId id="275" r:id="rId11"/>
    <p:sldId id="278" r:id="rId12"/>
    <p:sldId id="269" r:id="rId13"/>
    <p:sldId id="265" r:id="rId14"/>
    <p:sldId id="259" r:id="rId15"/>
    <p:sldId id="264" r:id="rId16"/>
    <p:sldId id="266" r:id="rId17"/>
    <p:sldId id="268" r:id="rId18"/>
    <p:sldId id="279" r:id="rId19"/>
    <p:sldId id="280" r:id="rId20"/>
    <p:sldId id="281" r:id="rId21"/>
    <p:sldId id="272" r:id="rId22"/>
    <p:sldId id="282" r:id="rId23"/>
    <p:sldId id="270" r:id="rId24"/>
    <p:sldId id="271" r:id="rId25"/>
    <p:sldId id="283" r:id="rId26"/>
    <p:sldId id="26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6E124-A000-43C7-B263-C277AB7EF7CB}" type="datetimeFigureOut">
              <a:rPr lang="en-AU" smtClean="0"/>
              <a:pPr/>
              <a:t>17/08/2013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B5A68-CAD0-477E-9359-1F00C6546E8E}"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5459726-E336-4CEB-900D-D5B5F28F2473}" type="datetimeFigureOut">
              <a:rPr lang="en-US"/>
              <a:pPr>
                <a:defRPr/>
              </a:pPr>
              <a:t>8/17/2013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E73E671-6919-497C-ADB4-49A4A6D23B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D0B53D4-CF11-4E5D-8CAC-ADC7A981AFB4}" type="datetimeFigureOut">
              <a:rPr lang="en-US"/>
              <a:pPr>
                <a:defRPr/>
              </a:pPr>
              <a:t>8/17/2013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7810640-DC2C-4977-824F-287818B7C1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33964FB-E4B5-4A1D-989D-5E40DDE1D70E}" type="datetimeFigureOut">
              <a:rPr lang="en-US"/>
              <a:pPr>
                <a:defRPr/>
              </a:pPr>
              <a:t>8/17/2013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B848EAE-D03B-4927-93A7-EFB8B3850D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A4B3E8C-1F29-4D32-AEC8-2FA4C6240409}" type="datetimeFigureOut">
              <a:rPr lang="en-US"/>
              <a:pPr>
                <a:defRPr/>
              </a:pPr>
              <a:t>8/17/2013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A69874C-7208-42E9-84CD-BC496AF6BE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45815A0-A4C8-4A58-84AF-60DAD23A4172}" type="datetimeFigureOut">
              <a:rPr lang="en-US"/>
              <a:pPr>
                <a:defRPr/>
              </a:pPr>
              <a:t>8/17/2013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AD550A8-1713-4FCB-BBA9-196A7CD7EC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2912C96-9C97-4CAC-83C7-6BA3CF00ED83}" type="datetimeFigureOut">
              <a:rPr lang="en-US"/>
              <a:pPr>
                <a:defRPr/>
              </a:pPr>
              <a:t>8/17/2013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B88F4F5-F856-4C45-83F2-066D834FED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B611929-DC07-4AAA-AC34-3F05C94E832A}" type="datetimeFigureOut">
              <a:rPr lang="en-US"/>
              <a:pPr>
                <a:defRPr/>
              </a:pPr>
              <a:t>8/17/2013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D395D69-ECBA-4668-BE33-6125D05076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7F3AF9E-E5C4-49CD-BAA2-6A1C9E354DC3}" type="datetimeFigureOut">
              <a:rPr lang="en-US"/>
              <a:pPr>
                <a:defRPr/>
              </a:pPr>
              <a:t>8/17/2013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5EE0ADD-8AEA-471C-BDBF-B46C614DA4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586B8CE-5095-41DF-A413-10B16CD5584E}" type="datetimeFigureOut">
              <a:rPr lang="en-US"/>
              <a:pPr>
                <a:defRPr/>
              </a:pPr>
              <a:t>8/17/2013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A423E6D-7D59-498D-82CC-94669752B7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33F0B6F-10A1-4999-9DFD-A824281D3E55}" type="datetimeFigureOut">
              <a:rPr lang="en-US"/>
              <a:pPr>
                <a:defRPr/>
              </a:pPr>
              <a:t>8/17/2013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6124636-FDCE-4E09-B8F4-AA89DA7669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DE1D2F9-FFB4-4F11-A355-014BB9BE3500}" type="datetimeFigureOut">
              <a:rPr lang="en-US"/>
              <a:pPr>
                <a:defRPr/>
              </a:pPr>
              <a:t>8/17/2013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5348255-64AD-4CF1-948F-2B2F0241D6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6CC0EFB5-194F-4DE0-95DF-EEFA109D5756@local"/>
          <p:cNvPicPr>
            <a:picLocks noChangeAspect="1" noChangeArrowheads="1"/>
          </p:cNvPicPr>
          <p:nvPr userDrawn="1"/>
        </p:nvPicPr>
        <p:blipFill>
          <a:blip r:embed="rId13" cstate="print"/>
          <a:srcRect t="20322" b="12260"/>
          <a:stretch>
            <a:fillRect/>
          </a:stretch>
        </p:blipFill>
        <p:spPr bwMode="auto">
          <a:xfrm>
            <a:off x="1857375" y="6072188"/>
            <a:ext cx="4857750" cy="785812"/>
          </a:xfrm>
          <a:prstGeom prst="rect">
            <a:avLst/>
          </a:prstGeom>
          <a:noFill/>
          <a:ln w="9525">
            <a:noFill/>
            <a:miter lim="800000"/>
            <a:headEnd/>
            <a:tailEnd/>
          </a:ln>
        </p:spPr>
      </p:pic>
      <p:sp>
        <p:nvSpPr>
          <p:cNvPr id="7" name="Rectangle 6"/>
          <p:cNvSpPr/>
          <p:nvPr userDrawn="1"/>
        </p:nvSpPr>
        <p:spPr>
          <a:xfrm>
            <a:off x="0" y="928688"/>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2" name="Title Placeholder 1"/>
          <p:cNvSpPr>
            <a:spLocks noGrp="1"/>
          </p:cNvSpPr>
          <p:nvPr>
            <p:ph type="title"/>
          </p:nvPr>
        </p:nvSpPr>
        <p:spPr bwMode="auto">
          <a:xfrm>
            <a:off x="500063" y="8572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Text Placeholder 2"/>
          <p:cNvSpPr>
            <a:spLocks noGrp="1"/>
          </p:cNvSpPr>
          <p:nvPr>
            <p:ph type="body" idx="1"/>
          </p:nvPr>
        </p:nvSpPr>
        <p:spPr bwMode="auto">
          <a:xfrm>
            <a:off x="457200" y="2286000"/>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Univers 47 CondensedLight" pitchFamily="34" charset="0"/>
        </a:defRPr>
      </a:lvl2pPr>
      <a:lvl3pPr algn="ctr" rtl="0" eaLnBrk="0" fontAlgn="base" hangingPunct="0">
        <a:spcBef>
          <a:spcPct val="0"/>
        </a:spcBef>
        <a:spcAft>
          <a:spcPct val="0"/>
        </a:spcAft>
        <a:defRPr sz="4400">
          <a:solidFill>
            <a:schemeClr val="bg1"/>
          </a:solidFill>
          <a:latin typeface="Univers 47 CondensedLight" pitchFamily="34" charset="0"/>
        </a:defRPr>
      </a:lvl3pPr>
      <a:lvl4pPr algn="ctr" rtl="0" eaLnBrk="0" fontAlgn="base" hangingPunct="0">
        <a:spcBef>
          <a:spcPct val="0"/>
        </a:spcBef>
        <a:spcAft>
          <a:spcPct val="0"/>
        </a:spcAft>
        <a:defRPr sz="4400">
          <a:solidFill>
            <a:schemeClr val="bg1"/>
          </a:solidFill>
          <a:latin typeface="Univers 47 CondensedLight" pitchFamily="34" charset="0"/>
        </a:defRPr>
      </a:lvl4pPr>
      <a:lvl5pPr algn="ctr" rtl="0" eaLnBrk="0" fontAlgn="base" hangingPunct="0">
        <a:spcBef>
          <a:spcPct val="0"/>
        </a:spcBef>
        <a:spcAft>
          <a:spcPct val="0"/>
        </a:spcAft>
        <a:defRPr sz="4400">
          <a:solidFill>
            <a:schemeClr val="bg1"/>
          </a:solidFill>
          <a:latin typeface="Univers 47 CondensedLight" pitchFamily="34" charset="0"/>
        </a:defRPr>
      </a:lvl5pPr>
      <a:lvl6pPr marL="457200" algn="ctr" rtl="0" fontAlgn="base">
        <a:spcBef>
          <a:spcPct val="0"/>
        </a:spcBef>
        <a:spcAft>
          <a:spcPct val="0"/>
        </a:spcAft>
        <a:defRPr sz="4400">
          <a:solidFill>
            <a:schemeClr val="bg1"/>
          </a:solidFill>
          <a:latin typeface="Univers 47 CondensedLight" pitchFamily="34" charset="0"/>
        </a:defRPr>
      </a:lvl6pPr>
      <a:lvl7pPr marL="914400" algn="ctr" rtl="0" fontAlgn="base">
        <a:spcBef>
          <a:spcPct val="0"/>
        </a:spcBef>
        <a:spcAft>
          <a:spcPct val="0"/>
        </a:spcAft>
        <a:defRPr sz="4400">
          <a:solidFill>
            <a:schemeClr val="bg1"/>
          </a:solidFill>
          <a:latin typeface="Univers 47 CondensedLight" pitchFamily="34" charset="0"/>
        </a:defRPr>
      </a:lvl7pPr>
      <a:lvl8pPr marL="1371600" algn="ctr" rtl="0" fontAlgn="base">
        <a:spcBef>
          <a:spcPct val="0"/>
        </a:spcBef>
        <a:spcAft>
          <a:spcPct val="0"/>
        </a:spcAft>
        <a:defRPr sz="4400">
          <a:solidFill>
            <a:schemeClr val="bg1"/>
          </a:solidFill>
          <a:latin typeface="Univers 47 CondensedLight" pitchFamily="34" charset="0"/>
        </a:defRPr>
      </a:lvl8pPr>
      <a:lvl9pPr marL="1828800" algn="ctr" rtl="0" fontAlgn="base">
        <a:spcBef>
          <a:spcPct val="0"/>
        </a:spcBef>
        <a:spcAft>
          <a:spcPct val="0"/>
        </a:spcAft>
        <a:defRPr sz="4400">
          <a:solidFill>
            <a:schemeClr val="bg1"/>
          </a:solidFill>
          <a:latin typeface="Univers 47 CondensedLigh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goo.gl/maps/iUI4J"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mityfoundation.org/e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goo.gl/maps/73tF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3568" y="1772816"/>
            <a:ext cx="7772400" cy="1470025"/>
          </a:xfrm>
        </p:spPr>
        <p:txBody>
          <a:bodyPr/>
          <a:lstStyle/>
          <a:p>
            <a:pPr eaLnBrk="1" hangingPunct="1"/>
            <a:r>
              <a:rPr lang="en-US" dirty="0" smtClean="0"/>
              <a:t>Anglican Board of Mission</a:t>
            </a:r>
          </a:p>
        </p:txBody>
      </p:sp>
      <p:sp>
        <p:nvSpPr>
          <p:cNvPr id="14339" name="Subtitle 2"/>
          <p:cNvSpPr>
            <a:spLocks noGrp="1"/>
          </p:cNvSpPr>
          <p:nvPr>
            <p:ph type="subTitle" idx="1"/>
          </p:nvPr>
        </p:nvSpPr>
        <p:spPr/>
        <p:txBody>
          <a:bodyPr/>
          <a:lstStyle/>
          <a:p>
            <a:pPr eaLnBrk="1" hangingPunct="1"/>
            <a:r>
              <a:rPr lang="en-US" dirty="0" smtClean="0">
                <a:solidFill>
                  <a:schemeClr val="bg1"/>
                </a:solidFill>
              </a:rPr>
              <a:t>ABM and the Amity Foundation: Community Development in China</a:t>
            </a:r>
          </a:p>
          <a:p>
            <a:pPr eaLnBrk="1" hangingPunct="1"/>
            <a:endParaRPr lang="en-US" sz="2400" i="1" dirty="0" smtClean="0">
              <a:solidFill>
                <a:schemeClr val="bg1"/>
              </a:solidFill>
            </a:endParaRPr>
          </a:p>
          <a:p>
            <a:pPr eaLnBrk="1" hangingPunct="1"/>
            <a:r>
              <a:rPr lang="en-US" sz="2400" i="1" dirty="0" smtClean="0">
                <a:solidFill>
                  <a:schemeClr val="bg1"/>
                </a:solidFill>
              </a:rPr>
              <a:t>Isabel Robinson, 17</a:t>
            </a:r>
            <a:r>
              <a:rPr lang="en-US" sz="2400" i="1" baseline="30000" dirty="0" smtClean="0">
                <a:solidFill>
                  <a:schemeClr val="bg1"/>
                </a:solidFill>
              </a:rPr>
              <a:t>th</a:t>
            </a:r>
            <a:r>
              <a:rPr lang="en-US" sz="2400" i="1" dirty="0" smtClean="0">
                <a:solidFill>
                  <a:schemeClr val="bg1"/>
                </a:solidFill>
              </a:rPr>
              <a:t> August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908720"/>
            <a:ext cx="3168352" cy="5143500"/>
          </a:xfrm>
        </p:spPr>
        <p:txBody>
          <a:bodyPr/>
          <a:lstStyle/>
          <a:p>
            <a:pPr algn="l" eaLnBrk="1" hangingPunct="1"/>
            <a:r>
              <a:rPr lang="en-AU" sz="2800" dirty="0" smtClean="0"/>
              <a:t>Three health information bulletin boards set up in </a:t>
            </a:r>
            <a:r>
              <a:rPr lang="en-AU" sz="2800" dirty="0" err="1" smtClean="0"/>
              <a:t>Guangshan</a:t>
            </a:r>
            <a:r>
              <a:rPr lang="en-AU" sz="2800" dirty="0" smtClean="0"/>
              <a:t>, </a:t>
            </a:r>
            <a:r>
              <a:rPr lang="en-AU" sz="2800" dirty="0" err="1" smtClean="0"/>
              <a:t>Nongguan</a:t>
            </a:r>
            <a:r>
              <a:rPr lang="en-AU" sz="2800" dirty="0" smtClean="0"/>
              <a:t> and </a:t>
            </a:r>
            <a:r>
              <a:rPr lang="en-AU" sz="2800" dirty="0" err="1" smtClean="0"/>
              <a:t>Huangxiang</a:t>
            </a:r>
            <a:r>
              <a:rPr lang="en-AU" sz="2800" dirty="0" smtClean="0"/>
              <a:t> villages</a:t>
            </a:r>
            <a:br>
              <a:rPr lang="en-AU" sz="2800" dirty="0" smtClean="0"/>
            </a:br>
            <a:r>
              <a:rPr lang="en-AU" sz="2800" dirty="0" smtClean="0"/>
              <a:t/>
            </a:r>
            <a:br>
              <a:rPr lang="en-AU" sz="2800" dirty="0" smtClean="0"/>
            </a:br>
            <a:r>
              <a:rPr lang="en-US" sz="1600" dirty="0" smtClean="0"/>
              <a:t>(Isabel Robinson, 15 May 2013, ©ABM)</a:t>
            </a:r>
          </a:p>
        </p:txBody>
      </p:sp>
      <p:pic>
        <p:nvPicPr>
          <p:cNvPr id="5" name="Content Placeholder 4" descr="Women's Association leader explains the health bulletin board message.JPG"/>
          <p:cNvPicPr>
            <a:picLocks noGrp="1" noChangeAspect="1"/>
          </p:cNvPicPr>
          <p:nvPr>
            <p:ph idx="1"/>
          </p:nvPr>
        </p:nvPicPr>
        <p:blipFill>
          <a:blip r:embed="rId2" cstate="print"/>
          <a:stretch>
            <a:fillRect/>
          </a:stretch>
        </p:blipFill>
        <p:spPr>
          <a:xfrm>
            <a:off x="3428960" y="928670"/>
            <a:ext cx="5715040" cy="428628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908720"/>
            <a:ext cx="3168352" cy="5143500"/>
          </a:xfrm>
        </p:spPr>
        <p:txBody>
          <a:bodyPr/>
          <a:lstStyle/>
          <a:p>
            <a:pPr algn="l" eaLnBrk="1" hangingPunct="1"/>
            <a:r>
              <a:rPr lang="en-AU" sz="2800" dirty="0" smtClean="0"/>
              <a:t/>
            </a:r>
            <a:br>
              <a:rPr lang="en-AU" sz="2800" dirty="0" smtClean="0"/>
            </a:br>
            <a:r>
              <a:rPr lang="en-AU" sz="2800" dirty="0" smtClean="0"/>
              <a:t/>
            </a:r>
            <a:br>
              <a:rPr lang="en-AU" sz="2800" dirty="0" smtClean="0"/>
            </a:br>
            <a:endParaRPr lang="en-US" sz="1600" dirty="0" smtClean="0"/>
          </a:p>
        </p:txBody>
      </p:sp>
      <p:sp>
        <p:nvSpPr>
          <p:cNvPr id="5" name="TextBox 4"/>
          <p:cNvSpPr txBox="1"/>
          <p:nvPr/>
        </p:nvSpPr>
        <p:spPr>
          <a:xfrm>
            <a:off x="142844" y="4857760"/>
            <a:ext cx="9144064" cy="1323439"/>
          </a:xfrm>
          <a:prstGeom prst="rect">
            <a:avLst/>
          </a:prstGeom>
          <a:noFill/>
        </p:spPr>
        <p:txBody>
          <a:bodyPr wrap="square" rtlCol="0">
            <a:spAutoFit/>
          </a:bodyPr>
          <a:lstStyle/>
          <a:p>
            <a:endParaRPr lang="en-AU" sz="1600" dirty="0" smtClean="0">
              <a:solidFill>
                <a:schemeClr val="bg1"/>
              </a:solidFill>
            </a:endParaRPr>
          </a:p>
          <a:p>
            <a:r>
              <a:rPr lang="en-AU" sz="1600" dirty="0" smtClean="0">
                <a:solidFill>
                  <a:schemeClr val="bg1"/>
                </a:solidFill>
              </a:rPr>
              <a:t>300 people attended public information campaign on HIV/AIDS prevention and awareness</a:t>
            </a:r>
          </a:p>
          <a:p>
            <a:pPr>
              <a:buFont typeface="Arial" pitchFamily="34" charset="0"/>
              <a:buChar char="•"/>
            </a:pPr>
            <a:endParaRPr lang="en-AU" sz="1600" dirty="0" smtClean="0">
              <a:solidFill>
                <a:schemeClr val="bg1"/>
              </a:solidFill>
            </a:endParaRPr>
          </a:p>
          <a:p>
            <a:r>
              <a:rPr lang="en-US" sz="1600" i="1" dirty="0" smtClean="0">
                <a:solidFill>
                  <a:schemeClr val="bg1"/>
                </a:solidFill>
              </a:rPr>
              <a:t>(Ivy Wang, April 2011, ©ABM)</a:t>
            </a:r>
            <a:endParaRPr lang="en-AU" sz="1600" i="1" dirty="0" smtClean="0">
              <a:solidFill>
                <a:schemeClr val="bg1"/>
              </a:solidFill>
            </a:endParaRPr>
          </a:p>
          <a:p>
            <a:pPr>
              <a:buFont typeface="Arial" pitchFamily="34" charset="0"/>
              <a:buChar char="•"/>
            </a:pPr>
            <a:endParaRPr lang="en-AU" sz="1600" dirty="0" smtClean="0">
              <a:solidFill>
                <a:schemeClr val="bg1"/>
              </a:solidFill>
            </a:endParaRPr>
          </a:p>
        </p:txBody>
      </p:sp>
      <p:pic>
        <p:nvPicPr>
          <p:cNvPr id="7" name="Content Placeholder 6" descr="DSC_0260.JPG"/>
          <p:cNvPicPr>
            <a:picLocks noGrp="1" noChangeAspect="1"/>
          </p:cNvPicPr>
          <p:nvPr>
            <p:ph idx="1"/>
          </p:nvPr>
        </p:nvPicPr>
        <p:blipFill>
          <a:blip r:embed="rId2" cstate="print"/>
          <a:stretch>
            <a:fillRect/>
          </a:stretch>
        </p:blipFill>
        <p:spPr>
          <a:xfrm>
            <a:off x="1643042" y="928670"/>
            <a:ext cx="6104493" cy="405447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908720"/>
            <a:ext cx="3168352" cy="5143500"/>
          </a:xfrm>
        </p:spPr>
        <p:txBody>
          <a:bodyPr/>
          <a:lstStyle/>
          <a:p>
            <a:pPr algn="l" eaLnBrk="1" hangingPunct="1"/>
            <a:r>
              <a:rPr lang="en-AU" sz="2800" dirty="0" smtClean="0"/>
              <a:t>85 sanitary toilets installed in 3 villages, with poorest households given priority</a:t>
            </a:r>
            <a:br>
              <a:rPr lang="en-AU" sz="2800" dirty="0" smtClean="0"/>
            </a:br>
            <a:r>
              <a:rPr lang="en-US" sz="1600" dirty="0" smtClean="0"/>
              <a:t>(Isabel Robinson, 15 May 2013, ©ABM)</a:t>
            </a:r>
          </a:p>
        </p:txBody>
      </p:sp>
      <p:pic>
        <p:nvPicPr>
          <p:cNvPr id="6" name="Content Placeholder 5" descr="Xiang Bao of Nandeng Village shows off her new hygienic toilet 4.JPG"/>
          <p:cNvPicPr>
            <a:picLocks noGrp="1" noChangeAspect="1"/>
          </p:cNvPicPr>
          <p:nvPr>
            <p:ph idx="1"/>
          </p:nvPr>
        </p:nvPicPr>
        <p:blipFill>
          <a:blip r:embed="rId2" cstate="print"/>
          <a:stretch>
            <a:fillRect/>
          </a:stretch>
        </p:blipFill>
        <p:spPr>
          <a:xfrm>
            <a:off x="3347863" y="872716"/>
            <a:ext cx="6960773" cy="522058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908720"/>
            <a:ext cx="3168352" cy="5143500"/>
          </a:xfrm>
        </p:spPr>
        <p:txBody>
          <a:bodyPr/>
          <a:lstStyle/>
          <a:p>
            <a:pPr algn="l" eaLnBrk="1" hangingPunct="1"/>
            <a:r>
              <a:rPr lang="en-AU" sz="1400" dirty="0" smtClean="0"/>
              <a:t>“</a:t>
            </a:r>
            <a:r>
              <a:rPr lang="en-AU" sz="1400" i="1" dirty="0" smtClean="0"/>
              <a:t>Before the project, Dai people thought it was dirty to have a toilet. We all used to go in the forest. Then the sanitary toilet was introduced, but some still didn’t want the toilet because they feared the smell. But now that the toilets have been built, people want them because they are so nice and clean, and no smell at all. Some people are willing to pay for a toilet for themselves now. They’re so very clean inside, and convenient, and important for preventing disease transmission.”  </a:t>
            </a:r>
            <a:r>
              <a:rPr lang="en-AU" sz="1200" i="1" dirty="0" smtClean="0"/>
              <a:t/>
            </a:r>
            <a:br>
              <a:rPr lang="en-AU" sz="1200" i="1" dirty="0" smtClean="0"/>
            </a:br>
            <a:r>
              <a:rPr lang="en-AU" sz="1200" i="1" dirty="0" smtClean="0"/>
              <a:t/>
            </a:r>
            <a:br>
              <a:rPr lang="en-AU" sz="1200" i="1" dirty="0" smtClean="0"/>
            </a:br>
            <a:r>
              <a:rPr lang="en-AU" sz="1200" i="1" dirty="0" smtClean="0"/>
              <a:t>(</a:t>
            </a:r>
            <a:r>
              <a:rPr lang="en-AU" sz="1200" dirty="0" smtClean="0"/>
              <a:t>Xiao </a:t>
            </a:r>
            <a:r>
              <a:rPr lang="en-AU" sz="1200" dirty="0" err="1" smtClean="0"/>
              <a:t>Huan</a:t>
            </a:r>
            <a:r>
              <a:rPr lang="en-AU" sz="1200" dirty="0" smtClean="0"/>
              <a:t>, a leader of the </a:t>
            </a:r>
            <a:r>
              <a:rPr lang="en-AU" sz="1200" dirty="0" err="1" smtClean="0"/>
              <a:t>Mangbingdai</a:t>
            </a:r>
            <a:r>
              <a:rPr lang="en-AU" sz="1200" dirty="0" smtClean="0"/>
              <a:t> Women’s Health Association, when asked how the community made decisions about who would get the toilets provided by the project.)</a:t>
            </a:r>
            <a:endParaRPr lang="en-US" sz="1200" dirty="0" smtClean="0"/>
          </a:p>
        </p:txBody>
      </p:sp>
      <p:pic>
        <p:nvPicPr>
          <p:cNvPr id="6" name="Content Placeholder 5" descr="Xiang Bao of Nandeng Village shows off her new hygienic toilet.JPG"/>
          <p:cNvPicPr>
            <a:picLocks noGrp="1" noChangeAspect="1"/>
          </p:cNvPicPr>
          <p:nvPr>
            <p:ph idx="1"/>
          </p:nvPr>
        </p:nvPicPr>
        <p:blipFill>
          <a:blip r:embed="rId2" cstate="print"/>
          <a:stretch>
            <a:fillRect/>
          </a:stretch>
        </p:blipFill>
        <p:spPr>
          <a:xfrm>
            <a:off x="3500430" y="1142984"/>
            <a:ext cx="5524538" cy="414340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908720"/>
            <a:ext cx="3463224" cy="5163486"/>
          </a:xfrm>
        </p:spPr>
        <p:txBody>
          <a:bodyPr/>
          <a:lstStyle/>
          <a:p>
            <a:pPr algn="l" eaLnBrk="1" hangingPunct="1"/>
            <a:r>
              <a:rPr lang="en-US" sz="2400" dirty="0" smtClean="0"/>
              <a:t>The project was driven by the Women’s Association in each village. Through the project, these associations grew in confidence and knowledge, and are able to continue health promotion work on their own </a:t>
            </a:r>
            <a:r>
              <a:rPr lang="en-US" sz="1600" dirty="0" smtClean="0"/>
              <a:t>(Isabel Robinson, 15 May 2013, ©ABM)</a:t>
            </a:r>
          </a:p>
        </p:txBody>
      </p:sp>
      <p:pic>
        <p:nvPicPr>
          <p:cNvPr id="5" name="Content Placeholder 4" descr="Women communicate with eachother via activities.jpg"/>
          <p:cNvPicPr>
            <a:picLocks noGrp="1" noChangeAspect="1"/>
          </p:cNvPicPr>
          <p:nvPr>
            <p:ph idx="1"/>
          </p:nvPr>
        </p:nvPicPr>
        <p:blipFill>
          <a:blip r:embed="rId2" cstate="print"/>
          <a:stretch>
            <a:fillRect/>
          </a:stretch>
        </p:blipFill>
        <p:spPr>
          <a:xfrm>
            <a:off x="3500430" y="1285860"/>
            <a:ext cx="5905541" cy="442915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07704" y="4149080"/>
            <a:ext cx="3889573" cy="2283718"/>
          </a:xfrm>
        </p:spPr>
        <p:txBody>
          <a:bodyPr/>
          <a:lstStyle/>
          <a:p>
            <a:pPr algn="l" eaLnBrk="1" hangingPunct="1"/>
            <a:r>
              <a:rPr lang="en-US" sz="1600" dirty="0" smtClean="0"/>
              <a:t/>
            </a:r>
            <a:br>
              <a:rPr lang="en-US" sz="1600" dirty="0" smtClean="0"/>
            </a:br>
            <a:r>
              <a:rPr lang="en-US" sz="1600" dirty="0" smtClean="0"/>
              <a:t/>
            </a:r>
            <a:br>
              <a:rPr lang="en-US" sz="1600" dirty="0" smtClean="0"/>
            </a:br>
            <a:r>
              <a:rPr lang="en-US" sz="1600" dirty="0" smtClean="0"/>
              <a:t>(Isabel Robinson, 15 May 2013 ©ABM)</a:t>
            </a:r>
          </a:p>
        </p:txBody>
      </p:sp>
      <p:pic>
        <p:nvPicPr>
          <p:cNvPr id="5" name="Content Placeholder 4" descr="Mr Cui, Helen, Isabel talking to health vols.jpg"/>
          <p:cNvPicPr>
            <a:picLocks noGrp="1" noChangeAspect="1"/>
          </p:cNvPicPr>
          <p:nvPr>
            <p:ph idx="1"/>
          </p:nvPr>
        </p:nvPicPr>
        <p:blipFill>
          <a:blip r:embed="rId2" cstate="print"/>
          <a:stretch>
            <a:fillRect/>
          </a:stretch>
        </p:blipFill>
        <p:spPr>
          <a:xfrm>
            <a:off x="4427984" y="2060848"/>
            <a:ext cx="4644517" cy="3096344"/>
          </a:xfrm>
        </p:spPr>
      </p:pic>
      <p:sp>
        <p:nvSpPr>
          <p:cNvPr id="6" name="Title 1"/>
          <p:cNvSpPr txBox="1">
            <a:spLocks/>
          </p:cNvSpPr>
          <p:nvPr/>
        </p:nvSpPr>
        <p:spPr bwMode="auto">
          <a:xfrm>
            <a:off x="500063" y="8572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Sustainability</a:t>
            </a:r>
          </a:p>
        </p:txBody>
      </p:sp>
      <p:cxnSp>
        <p:nvCxnSpPr>
          <p:cNvPr id="10" name="Straight Arrow Connector 9"/>
          <p:cNvCxnSpPr/>
          <p:nvPr/>
        </p:nvCxnSpPr>
        <p:spPr>
          <a:xfrm flipH="1">
            <a:off x="6804248" y="1700808"/>
            <a:ext cx="28803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172400" y="1844824"/>
            <a:ext cx="14401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460432" y="4941168"/>
            <a:ext cx="7200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660232" y="4581128"/>
            <a:ext cx="79208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60232" y="980728"/>
            <a:ext cx="1224136" cy="954107"/>
          </a:xfrm>
          <a:prstGeom prst="rect">
            <a:avLst/>
          </a:prstGeom>
          <a:noFill/>
        </p:spPr>
        <p:txBody>
          <a:bodyPr wrap="square" rtlCol="0">
            <a:spAutoFit/>
          </a:bodyPr>
          <a:lstStyle/>
          <a:p>
            <a:r>
              <a:rPr lang="en-AU" sz="1400" dirty="0" smtClean="0">
                <a:solidFill>
                  <a:schemeClr val="bg1"/>
                </a:solidFill>
              </a:rPr>
              <a:t>Head of CPPCC in </a:t>
            </a:r>
            <a:r>
              <a:rPr lang="en-AU" sz="1400" dirty="0" err="1" smtClean="0">
                <a:solidFill>
                  <a:schemeClr val="bg1"/>
                </a:solidFill>
              </a:rPr>
              <a:t>Longchuan</a:t>
            </a:r>
            <a:r>
              <a:rPr lang="en-AU" sz="1400" dirty="0" smtClean="0">
                <a:solidFill>
                  <a:schemeClr val="bg1"/>
                </a:solidFill>
              </a:rPr>
              <a:t> County</a:t>
            </a:r>
            <a:endParaRPr lang="en-AU" sz="1400" dirty="0">
              <a:solidFill>
                <a:schemeClr val="bg1"/>
              </a:solidFill>
            </a:endParaRPr>
          </a:p>
        </p:txBody>
      </p:sp>
      <p:sp>
        <p:nvSpPr>
          <p:cNvPr id="18" name="TextBox 17"/>
          <p:cNvSpPr txBox="1"/>
          <p:nvPr/>
        </p:nvSpPr>
        <p:spPr>
          <a:xfrm>
            <a:off x="7884368" y="1484784"/>
            <a:ext cx="1152128" cy="369332"/>
          </a:xfrm>
          <a:prstGeom prst="rect">
            <a:avLst/>
          </a:prstGeom>
          <a:noFill/>
        </p:spPr>
        <p:txBody>
          <a:bodyPr wrap="square" rtlCol="0">
            <a:spAutoFit/>
          </a:bodyPr>
          <a:lstStyle/>
          <a:p>
            <a:r>
              <a:rPr lang="en-AU" dirty="0" smtClean="0">
                <a:solidFill>
                  <a:schemeClr val="bg1"/>
                </a:solidFill>
              </a:rPr>
              <a:t>Mr Yang</a:t>
            </a:r>
            <a:endParaRPr lang="en-AU" dirty="0">
              <a:solidFill>
                <a:schemeClr val="bg1"/>
              </a:solidFill>
            </a:endParaRPr>
          </a:p>
        </p:txBody>
      </p:sp>
      <p:sp>
        <p:nvSpPr>
          <p:cNvPr id="19" name="TextBox 18"/>
          <p:cNvSpPr txBox="1"/>
          <p:nvPr/>
        </p:nvSpPr>
        <p:spPr>
          <a:xfrm>
            <a:off x="6012160" y="5445224"/>
            <a:ext cx="1080120" cy="369332"/>
          </a:xfrm>
          <a:prstGeom prst="rect">
            <a:avLst/>
          </a:prstGeom>
          <a:noFill/>
        </p:spPr>
        <p:txBody>
          <a:bodyPr wrap="square" rtlCol="0">
            <a:spAutoFit/>
          </a:bodyPr>
          <a:lstStyle/>
          <a:p>
            <a:r>
              <a:rPr lang="en-AU" dirty="0" smtClean="0">
                <a:solidFill>
                  <a:schemeClr val="bg1"/>
                </a:solidFill>
              </a:rPr>
              <a:t>Mr Cui</a:t>
            </a:r>
            <a:endParaRPr lang="en-AU" dirty="0">
              <a:solidFill>
                <a:schemeClr val="bg1"/>
              </a:solidFill>
            </a:endParaRPr>
          </a:p>
        </p:txBody>
      </p:sp>
      <p:sp>
        <p:nvSpPr>
          <p:cNvPr id="20" name="TextBox 19"/>
          <p:cNvSpPr txBox="1"/>
          <p:nvPr/>
        </p:nvSpPr>
        <p:spPr>
          <a:xfrm>
            <a:off x="7452320" y="5445224"/>
            <a:ext cx="1691680" cy="646331"/>
          </a:xfrm>
          <a:prstGeom prst="rect">
            <a:avLst/>
          </a:prstGeom>
          <a:noFill/>
        </p:spPr>
        <p:txBody>
          <a:bodyPr wrap="square" rtlCol="0">
            <a:spAutoFit/>
          </a:bodyPr>
          <a:lstStyle/>
          <a:p>
            <a:r>
              <a:rPr lang="en-AU" dirty="0" smtClean="0">
                <a:solidFill>
                  <a:schemeClr val="bg1"/>
                </a:solidFill>
              </a:rPr>
              <a:t>Mr </a:t>
            </a:r>
            <a:r>
              <a:rPr lang="en-AU" dirty="0" err="1" smtClean="0">
                <a:solidFill>
                  <a:schemeClr val="bg1"/>
                </a:solidFill>
              </a:rPr>
              <a:t>Xu</a:t>
            </a:r>
            <a:r>
              <a:rPr lang="en-AU" dirty="0" smtClean="0">
                <a:solidFill>
                  <a:schemeClr val="bg1"/>
                </a:solidFill>
              </a:rPr>
              <a:t>, Head of APO</a:t>
            </a:r>
            <a:endParaRPr lang="en-AU" dirty="0">
              <a:solidFill>
                <a:schemeClr val="bg1"/>
              </a:solidFill>
            </a:endParaRPr>
          </a:p>
        </p:txBody>
      </p:sp>
      <p:sp>
        <p:nvSpPr>
          <p:cNvPr id="22" name="TextBox 21"/>
          <p:cNvSpPr txBox="1"/>
          <p:nvPr/>
        </p:nvSpPr>
        <p:spPr>
          <a:xfrm>
            <a:off x="251520" y="1844824"/>
            <a:ext cx="3888432" cy="3416320"/>
          </a:xfrm>
          <a:prstGeom prst="rect">
            <a:avLst/>
          </a:prstGeom>
          <a:noFill/>
        </p:spPr>
        <p:txBody>
          <a:bodyPr wrap="square" rtlCol="0">
            <a:spAutoFit/>
          </a:bodyPr>
          <a:lstStyle/>
          <a:p>
            <a:pPr>
              <a:buFont typeface="Arial" pitchFamily="34" charset="0"/>
              <a:buChar char="•"/>
            </a:pPr>
            <a:r>
              <a:rPr lang="en-AU" dirty="0" smtClean="0">
                <a:solidFill>
                  <a:schemeClr val="bg1"/>
                </a:solidFill>
              </a:rPr>
              <a:t> Amity Project Office in charge of project is made up CPPCC staff</a:t>
            </a:r>
          </a:p>
          <a:p>
            <a:pPr>
              <a:buFont typeface="Arial" pitchFamily="34" charset="0"/>
              <a:buChar char="•"/>
            </a:pPr>
            <a:endParaRPr lang="en-AU" dirty="0" smtClean="0">
              <a:solidFill>
                <a:schemeClr val="bg1"/>
              </a:solidFill>
            </a:endParaRPr>
          </a:p>
          <a:p>
            <a:pPr>
              <a:buFont typeface="Arial" pitchFamily="34" charset="0"/>
              <a:buChar char="•"/>
            </a:pPr>
            <a:r>
              <a:rPr lang="en-AU" dirty="0" smtClean="0">
                <a:solidFill>
                  <a:schemeClr val="bg1"/>
                </a:solidFill>
              </a:rPr>
              <a:t> Amity works with all levels of government to improve </a:t>
            </a:r>
            <a:r>
              <a:rPr lang="en-AU" b="1" dirty="0" smtClean="0">
                <a:solidFill>
                  <a:schemeClr val="bg1"/>
                </a:solidFill>
              </a:rPr>
              <a:t>their</a:t>
            </a:r>
            <a:r>
              <a:rPr lang="en-AU" dirty="0" smtClean="0">
                <a:solidFill>
                  <a:schemeClr val="bg1"/>
                </a:solidFill>
              </a:rPr>
              <a:t> ability to design, implement and evaluate community development work  </a:t>
            </a:r>
          </a:p>
          <a:p>
            <a:pPr>
              <a:buFont typeface="Arial" pitchFamily="34" charset="0"/>
              <a:buChar char="•"/>
            </a:pPr>
            <a:endParaRPr lang="en-AU" dirty="0" smtClean="0">
              <a:solidFill>
                <a:schemeClr val="bg1"/>
              </a:solidFill>
            </a:endParaRPr>
          </a:p>
          <a:p>
            <a:pPr>
              <a:buFont typeface="Arial" pitchFamily="34" charset="0"/>
              <a:buChar char="•"/>
            </a:pPr>
            <a:r>
              <a:rPr lang="en-AU" dirty="0" smtClean="0">
                <a:solidFill>
                  <a:schemeClr val="bg1"/>
                </a:solidFill>
              </a:rPr>
              <a:t> This ensures sustainability – staff learn new and participatory ways of working with communities to meet their needs</a:t>
            </a:r>
            <a:endParaRPr lang="en-AU"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9264" y="4149080"/>
            <a:ext cx="6624736" cy="2283718"/>
          </a:xfrm>
        </p:spPr>
        <p:txBody>
          <a:bodyPr/>
          <a:lstStyle/>
          <a:p>
            <a:pPr algn="l" eaLnBrk="1" hangingPunct="1"/>
            <a:r>
              <a:rPr lang="en-US" sz="1600" dirty="0" smtClean="0"/>
              <a:t/>
            </a:r>
            <a:br>
              <a:rPr lang="en-US" sz="1600" dirty="0" smtClean="0"/>
            </a:br>
            <a:r>
              <a:rPr lang="en-US" sz="1600" dirty="0" smtClean="0"/>
              <a:t/>
            </a:r>
            <a:br>
              <a:rPr lang="en-US" sz="1600" dirty="0" smtClean="0"/>
            </a:br>
            <a:r>
              <a:rPr lang="en-AU" sz="1600" dirty="0" smtClean="0"/>
              <a:t>Mr Yang </a:t>
            </a:r>
            <a:r>
              <a:rPr lang="en-AU" sz="1600" dirty="0" err="1" smtClean="0"/>
              <a:t>Yusheng</a:t>
            </a:r>
            <a:r>
              <a:rPr lang="en-AU" sz="1600" dirty="0" smtClean="0"/>
              <a:t>, Senior Bureaucrat, Poverty Alleviation Office of Yunnan CPPCC</a:t>
            </a:r>
            <a:endParaRPr lang="en-US" sz="1600" dirty="0" smtClean="0"/>
          </a:p>
        </p:txBody>
      </p:sp>
      <p:sp>
        <p:nvSpPr>
          <p:cNvPr id="6" name="Title 1"/>
          <p:cNvSpPr txBox="1">
            <a:spLocks/>
          </p:cNvSpPr>
          <p:nvPr/>
        </p:nvSpPr>
        <p:spPr bwMode="auto">
          <a:xfrm>
            <a:off x="500063" y="8572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Influencing the influencers</a:t>
            </a:r>
          </a:p>
        </p:txBody>
      </p:sp>
      <p:sp>
        <p:nvSpPr>
          <p:cNvPr id="22" name="TextBox 21"/>
          <p:cNvSpPr txBox="1"/>
          <p:nvPr/>
        </p:nvSpPr>
        <p:spPr>
          <a:xfrm>
            <a:off x="611560" y="2276872"/>
            <a:ext cx="7560840" cy="2585323"/>
          </a:xfrm>
          <a:prstGeom prst="rect">
            <a:avLst/>
          </a:prstGeom>
          <a:noFill/>
        </p:spPr>
        <p:txBody>
          <a:bodyPr wrap="square" rtlCol="0">
            <a:spAutoFit/>
          </a:bodyPr>
          <a:lstStyle/>
          <a:p>
            <a:r>
              <a:rPr lang="en-AU" i="1" dirty="0" smtClean="0">
                <a:solidFill>
                  <a:schemeClr val="bg1"/>
                </a:solidFill>
              </a:rPr>
              <a:t>“Our projects in </a:t>
            </a:r>
            <a:r>
              <a:rPr lang="en-AU" i="1" dirty="0" err="1" smtClean="0">
                <a:solidFill>
                  <a:schemeClr val="bg1"/>
                </a:solidFill>
              </a:rPr>
              <a:t>Longchuan</a:t>
            </a:r>
            <a:r>
              <a:rPr lang="en-AU" i="1" dirty="0" smtClean="0">
                <a:solidFill>
                  <a:schemeClr val="bg1"/>
                </a:solidFill>
              </a:rPr>
              <a:t> have focussed on the development of the whole person, building up their ability to make change in their own lives. We have had an impact on every household, every single person in those villages. Over the last few years, we as government officers have learnt so much from Amity's particular approach, </a:t>
            </a:r>
            <a:r>
              <a:rPr lang="en-AU" b="1" i="1" dirty="0" smtClean="0">
                <a:solidFill>
                  <a:schemeClr val="bg1"/>
                </a:solidFill>
              </a:rPr>
              <a:t>by putting people at the centre of the project</a:t>
            </a:r>
            <a:r>
              <a:rPr lang="en-AU" i="1" dirty="0" smtClean="0">
                <a:solidFill>
                  <a:schemeClr val="bg1"/>
                </a:solidFill>
              </a:rPr>
              <a:t>. And now, through this project, the government has learnt how to do it. We want our government to steal and copy our ideas ten, one hundred, one thousand, one million times over all of China.”</a:t>
            </a:r>
            <a:endParaRPr lang="en-AU"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dirty="0" smtClean="0"/>
              <a:t>The Future</a:t>
            </a:r>
          </a:p>
        </p:txBody>
      </p:sp>
      <p:sp>
        <p:nvSpPr>
          <p:cNvPr id="7" name="TextBox 6"/>
          <p:cNvSpPr txBox="1"/>
          <p:nvPr/>
        </p:nvSpPr>
        <p:spPr>
          <a:xfrm>
            <a:off x="357158" y="1643050"/>
            <a:ext cx="2918698" cy="4524315"/>
          </a:xfrm>
          <a:prstGeom prst="rect">
            <a:avLst/>
          </a:prstGeom>
          <a:noFill/>
        </p:spPr>
        <p:txBody>
          <a:bodyPr wrap="square" rtlCol="0">
            <a:spAutoFit/>
          </a:bodyPr>
          <a:lstStyle/>
          <a:p>
            <a:pPr>
              <a:buFont typeface="Arial" pitchFamily="34" charset="0"/>
              <a:buChar char="•"/>
            </a:pPr>
            <a:r>
              <a:rPr lang="en-AU" dirty="0" smtClean="0">
                <a:solidFill>
                  <a:schemeClr val="bg1"/>
                </a:solidFill>
              </a:rPr>
              <a:t> ABM will support a new 3 year project with the Amity Foundation</a:t>
            </a:r>
          </a:p>
          <a:p>
            <a:pPr>
              <a:buFont typeface="Arial" pitchFamily="34" charset="0"/>
              <a:buChar char="•"/>
            </a:pPr>
            <a:endParaRPr lang="en-AU" dirty="0" smtClean="0">
              <a:solidFill>
                <a:schemeClr val="bg1"/>
              </a:solidFill>
            </a:endParaRPr>
          </a:p>
          <a:p>
            <a:pPr>
              <a:buFont typeface="Arial" pitchFamily="34" charset="0"/>
              <a:buChar char="•"/>
            </a:pPr>
            <a:r>
              <a:rPr lang="en-AU" dirty="0" smtClean="0">
                <a:solidFill>
                  <a:schemeClr val="bg1"/>
                </a:solidFill>
              </a:rPr>
              <a:t> Location: </a:t>
            </a:r>
            <a:r>
              <a:rPr lang="en-AU" dirty="0" err="1" smtClean="0">
                <a:solidFill>
                  <a:schemeClr val="bg1"/>
                </a:solidFill>
                <a:hlinkClick r:id="rId2"/>
              </a:rPr>
              <a:t>Fengping</a:t>
            </a:r>
            <a:r>
              <a:rPr lang="en-AU" dirty="0" smtClean="0">
                <a:solidFill>
                  <a:schemeClr val="bg1"/>
                </a:solidFill>
                <a:hlinkClick r:id="rId2"/>
              </a:rPr>
              <a:t> Township</a:t>
            </a:r>
            <a:r>
              <a:rPr lang="en-AU" dirty="0" smtClean="0">
                <a:solidFill>
                  <a:schemeClr val="bg1"/>
                </a:solidFill>
              </a:rPr>
              <a:t>, Yunnan Province (near border of Myanmar)</a:t>
            </a:r>
          </a:p>
          <a:p>
            <a:pPr>
              <a:buFont typeface="Arial" pitchFamily="34" charset="0"/>
              <a:buChar char="•"/>
            </a:pPr>
            <a:endParaRPr lang="en-AU" dirty="0" smtClean="0">
              <a:solidFill>
                <a:schemeClr val="bg1"/>
              </a:solidFill>
            </a:endParaRPr>
          </a:p>
          <a:p>
            <a:pPr>
              <a:buFont typeface="Arial" pitchFamily="34" charset="0"/>
              <a:buChar char="•"/>
            </a:pPr>
            <a:r>
              <a:rPr lang="en-AU" dirty="0" smtClean="0">
                <a:solidFill>
                  <a:schemeClr val="bg1"/>
                </a:solidFill>
              </a:rPr>
              <a:t>  3391 PLHIV living in the </a:t>
            </a:r>
            <a:r>
              <a:rPr lang="en-AU" dirty="0" err="1" smtClean="0">
                <a:solidFill>
                  <a:schemeClr val="bg1"/>
                </a:solidFill>
              </a:rPr>
              <a:t>Mangshi</a:t>
            </a:r>
            <a:r>
              <a:rPr lang="en-AU" dirty="0" smtClean="0">
                <a:solidFill>
                  <a:schemeClr val="bg1"/>
                </a:solidFill>
              </a:rPr>
              <a:t> area</a:t>
            </a:r>
          </a:p>
          <a:p>
            <a:endParaRPr lang="en-AU" dirty="0" smtClean="0">
              <a:solidFill>
                <a:schemeClr val="bg1"/>
              </a:solidFill>
            </a:endParaRPr>
          </a:p>
          <a:p>
            <a:pPr>
              <a:buFont typeface="Arial" pitchFamily="34" charset="0"/>
              <a:buChar char="•"/>
            </a:pPr>
            <a:r>
              <a:rPr lang="en-AU" dirty="0" smtClean="0">
                <a:solidFill>
                  <a:schemeClr val="bg1"/>
                </a:solidFill>
              </a:rPr>
              <a:t> Mostly confined to injecting drug users </a:t>
            </a:r>
          </a:p>
          <a:p>
            <a:pPr>
              <a:buFont typeface="Arial" pitchFamily="34" charset="0"/>
              <a:buChar char="•"/>
            </a:pPr>
            <a:endParaRPr lang="en-AU" dirty="0" smtClean="0">
              <a:solidFill>
                <a:schemeClr val="bg1"/>
              </a:solidFill>
            </a:endParaRPr>
          </a:p>
          <a:p>
            <a:endParaRPr lang="en-AU" dirty="0">
              <a:solidFill>
                <a:schemeClr val="bg1"/>
              </a:solidFill>
            </a:endParaRPr>
          </a:p>
        </p:txBody>
      </p:sp>
      <p:pic>
        <p:nvPicPr>
          <p:cNvPr id="5" name="Picture 4" descr="11.photo for story Love in the winter sun.jpg"/>
          <p:cNvPicPr>
            <a:picLocks noChangeAspect="1"/>
          </p:cNvPicPr>
          <p:nvPr/>
        </p:nvPicPr>
        <p:blipFill>
          <a:blip r:embed="rId3" cstate="print"/>
          <a:stretch>
            <a:fillRect/>
          </a:stretch>
        </p:blipFill>
        <p:spPr>
          <a:xfrm>
            <a:off x="3428992" y="1785926"/>
            <a:ext cx="5810258" cy="435769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dirty="0" smtClean="0"/>
              <a:t>Situation</a:t>
            </a:r>
          </a:p>
        </p:txBody>
      </p:sp>
      <p:sp>
        <p:nvSpPr>
          <p:cNvPr id="7" name="TextBox 6"/>
          <p:cNvSpPr txBox="1"/>
          <p:nvPr/>
        </p:nvSpPr>
        <p:spPr>
          <a:xfrm>
            <a:off x="357158" y="2000240"/>
            <a:ext cx="7500990" cy="3693319"/>
          </a:xfrm>
          <a:prstGeom prst="rect">
            <a:avLst/>
          </a:prstGeom>
          <a:noFill/>
        </p:spPr>
        <p:txBody>
          <a:bodyPr wrap="square" rtlCol="0">
            <a:spAutoFit/>
          </a:bodyPr>
          <a:lstStyle/>
          <a:p>
            <a:pPr>
              <a:buFont typeface="Arial" pitchFamily="34" charset="0"/>
              <a:buChar char="•"/>
            </a:pPr>
            <a:r>
              <a:rPr lang="en-AU" dirty="0" smtClean="0">
                <a:solidFill>
                  <a:schemeClr val="bg1"/>
                </a:solidFill>
              </a:rPr>
              <a:t> PLHIV are often unable to do manual work due to AIDS or other opportunistic infections. No stable income results. </a:t>
            </a:r>
          </a:p>
          <a:p>
            <a:endParaRPr lang="en-AU" dirty="0" smtClean="0">
              <a:solidFill>
                <a:schemeClr val="bg1"/>
              </a:solidFill>
            </a:endParaRPr>
          </a:p>
          <a:p>
            <a:pPr>
              <a:buFont typeface="Arial" pitchFamily="34" charset="0"/>
              <a:buChar char="•"/>
            </a:pPr>
            <a:r>
              <a:rPr lang="en-AU" dirty="0" smtClean="0">
                <a:solidFill>
                  <a:schemeClr val="bg1"/>
                </a:solidFill>
              </a:rPr>
              <a:t> Fear of discrimination from community leads to exclusion from society</a:t>
            </a:r>
          </a:p>
          <a:p>
            <a:endParaRPr lang="en-AU" dirty="0" smtClean="0">
              <a:solidFill>
                <a:schemeClr val="bg1"/>
              </a:solidFill>
            </a:endParaRPr>
          </a:p>
          <a:p>
            <a:pPr>
              <a:buFont typeface="Arial" pitchFamily="34" charset="0"/>
              <a:buChar char="•"/>
            </a:pPr>
            <a:r>
              <a:rPr lang="en-AU" dirty="0" smtClean="0">
                <a:solidFill>
                  <a:schemeClr val="bg1"/>
                </a:solidFill>
              </a:rPr>
              <a:t> Health workers knowledge of HIV/AIDS is low – </a:t>
            </a:r>
            <a:r>
              <a:rPr lang="en-AU" dirty="0" err="1" smtClean="0">
                <a:solidFill>
                  <a:schemeClr val="bg1"/>
                </a:solidFill>
              </a:rPr>
              <a:t>ie</a:t>
            </a:r>
            <a:r>
              <a:rPr lang="en-AU" dirty="0" smtClean="0">
                <a:solidFill>
                  <a:schemeClr val="bg1"/>
                </a:solidFill>
              </a:rPr>
              <a:t> 35% did not know correct means of transmission</a:t>
            </a:r>
          </a:p>
          <a:p>
            <a:pPr>
              <a:buFont typeface="Arial" pitchFamily="34" charset="0"/>
              <a:buChar char="•"/>
            </a:pPr>
            <a:endParaRPr lang="en-AU" dirty="0" smtClean="0">
              <a:solidFill>
                <a:schemeClr val="bg1"/>
              </a:solidFill>
            </a:endParaRPr>
          </a:p>
          <a:p>
            <a:pPr>
              <a:buFont typeface="Arial" pitchFamily="34" charset="0"/>
              <a:buChar char="•"/>
            </a:pPr>
            <a:r>
              <a:rPr lang="en-AU" dirty="0" smtClean="0">
                <a:solidFill>
                  <a:schemeClr val="bg1"/>
                </a:solidFill>
              </a:rPr>
              <a:t> Wider community knowledge of HIV/AIDS also low – 46% of respondents said they excluded/alienated friends or colleagues who are HIV positive</a:t>
            </a:r>
          </a:p>
          <a:p>
            <a:pPr>
              <a:buFont typeface="Arial" pitchFamily="34" charset="0"/>
              <a:buChar char="•"/>
            </a:pPr>
            <a:endParaRPr lang="en-AU" dirty="0" smtClean="0">
              <a:solidFill>
                <a:schemeClr val="bg1"/>
              </a:solidFill>
            </a:endParaRPr>
          </a:p>
          <a:p>
            <a:endParaRPr lang="en-AU"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28596" y="642918"/>
            <a:ext cx="8229600" cy="1143000"/>
          </a:xfrm>
        </p:spPr>
        <p:txBody>
          <a:bodyPr/>
          <a:lstStyle/>
          <a:p>
            <a:pPr eaLnBrk="1" hangingPunct="1"/>
            <a:r>
              <a:rPr lang="en-US" dirty="0" smtClean="0"/>
              <a:t>Objectives</a:t>
            </a:r>
          </a:p>
        </p:txBody>
      </p:sp>
      <p:sp>
        <p:nvSpPr>
          <p:cNvPr id="7" name="TextBox 6"/>
          <p:cNvSpPr txBox="1"/>
          <p:nvPr/>
        </p:nvSpPr>
        <p:spPr>
          <a:xfrm>
            <a:off x="0" y="1500174"/>
            <a:ext cx="3571868" cy="4770537"/>
          </a:xfrm>
          <a:prstGeom prst="rect">
            <a:avLst/>
          </a:prstGeom>
          <a:noFill/>
        </p:spPr>
        <p:txBody>
          <a:bodyPr wrap="square" rtlCol="0">
            <a:spAutoFit/>
          </a:bodyPr>
          <a:lstStyle/>
          <a:p>
            <a:pPr marL="342900" indent="-342900">
              <a:buAutoNum type="arabicPeriod"/>
            </a:pPr>
            <a:r>
              <a:rPr lang="en-AU" sz="1600" dirty="0" smtClean="0">
                <a:solidFill>
                  <a:schemeClr val="bg1"/>
                </a:solidFill>
              </a:rPr>
              <a:t>Increase income and life quality of PLHIV through support groups, microloan scheme, agricultural training, medical assistance and social inclusion</a:t>
            </a:r>
          </a:p>
          <a:p>
            <a:pPr marL="342900" indent="-342900"/>
            <a:endParaRPr lang="en-AU" sz="1600" dirty="0" smtClean="0">
              <a:solidFill>
                <a:schemeClr val="bg1"/>
              </a:solidFill>
            </a:endParaRPr>
          </a:p>
          <a:p>
            <a:pPr marL="342900" indent="-342900"/>
            <a:endParaRPr lang="en-AU" sz="1600" dirty="0" smtClean="0">
              <a:solidFill>
                <a:schemeClr val="bg1"/>
              </a:solidFill>
            </a:endParaRPr>
          </a:p>
          <a:p>
            <a:r>
              <a:rPr lang="en-AU" sz="1600" dirty="0" smtClean="0">
                <a:solidFill>
                  <a:schemeClr val="bg1"/>
                </a:solidFill>
              </a:rPr>
              <a:t>2. Improve the quality of rural health and HIV services by training health workers and equipping health centres</a:t>
            </a:r>
          </a:p>
          <a:p>
            <a:endParaRPr lang="en-AU" sz="1600" dirty="0" smtClean="0">
              <a:solidFill>
                <a:schemeClr val="bg1"/>
              </a:solidFill>
            </a:endParaRPr>
          </a:p>
          <a:p>
            <a:endParaRPr lang="en-AU" sz="1600" dirty="0" smtClean="0">
              <a:solidFill>
                <a:schemeClr val="bg1"/>
              </a:solidFill>
            </a:endParaRPr>
          </a:p>
          <a:p>
            <a:r>
              <a:rPr lang="en-AU" sz="1600" dirty="0" smtClean="0">
                <a:solidFill>
                  <a:schemeClr val="bg1"/>
                </a:solidFill>
              </a:rPr>
              <a:t>3. Decreasing discrimination towards PLHIV amongst the general community through an education campaign  </a:t>
            </a:r>
          </a:p>
          <a:p>
            <a:endParaRPr lang="en-AU" sz="1600" dirty="0" smtClean="0">
              <a:solidFill>
                <a:schemeClr val="bg1"/>
              </a:solidFill>
            </a:endParaRPr>
          </a:p>
          <a:p>
            <a:pPr>
              <a:buFont typeface="Arial" pitchFamily="34" charset="0"/>
              <a:buChar char="•"/>
            </a:pPr>
            <a:endParaRPr lang="en-AU" sz="1600" dirty="0" smtClean="0">
              <a:solidFill>
                <a:schemeClr val="bg1"/>
              </a:solidFill>
            </a:endParaRPr>
          </a:p>
          <a:p>
            <a:endParaRPr lang="en-AU" sz="1600" dirty="0">
              <a:solidFill>
                <a:schemeClr val="bg1"/>
              </a:solidFill>
            </a:endParaRPr>
          </a:p>
        </p:txBody>
      </p:sp>
      <p:pic>
        <p:nvPicPr>
          <p:cNvPr id="6" name="Picture 5" descr="old ladies.JPG"/>
          <p:cNvPicPr>
            <a:picLocks noChangeAspect="1"/>
          </p:cNvPicPr>
          <p:nvPr/>
        </p:nvPicPr>
        <p:blipFill>
          <a:blip r:embed="rId2" cstate="print"/>
          <a:stretch>
            <a:fillRect/>
          </a:stretch>
        </p:blipFill>
        <p:spPr>
          <a:xfrm>
            <a:off x="3608956" y="2428868"/>
            <a:ext cx="5535044" cy="36952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928688"/>
            <a:ext cx="8229600" cy="1143000"/>
          </a:xfrm>
        </p:spPr>
        <p:txBody>
          <a:bodyPr rtlCol="0">
            <a:normAutofit fontScale="90000"/>
          </a:bodyPr>
          <a:lstStyle/>
          <a:p>
            <a:pPr eaLnBrk="1" hangingPunct="1"/>
            <a:r>
              <a:rPr lang="en-US" dirty="0" smtClean="0"/>
              <a:t>ABM and the Amity Foundation: Community Development in China</a:t>
            </a:r>
          </a:p>
        </p:txBody>
      </p:sp>
      <p:sp>
        <p:nvSpPr>
          <p:cNvPr id="15363" name="Content Placeholder 2"/>
          <p:cNvSpPr>
            <a:spLocks noGrp="1"/>
          </p:cNvSpPr>
          <p:nvPr>
            <p:ph idx="1"/>
          </p:nvPr>
        </p:nvSpPr>
        <p:spPr/>
        <p:txBody>
          <a:bodyPr/>
          <a:lstStyle/>
          <a:p>
            <a:pPr eaLnBrk="1" hangingPunct="1"/>
            <a:r>
              <a:rPr lang="en-US" dirty="0" smtClean="0"/>
              <a:t>The Past</a:t>
            </a:r>
          </a:p>
          <a:p>
            <a:pPr eaLnBrk="1" hangingPunct="1"/>
            <a:r>
              <a:rPr lang="en-US" dirty="0" smtClean="0"/>
              <a:t>The Present</a:t>
            </a:r>
          </a:p>
          <a:p>
            <a:pPr eaLnBrk="1" hangingPunct="1"/>
            <a:r>
              <a:rPr lang="en-US" dirty="0" smtClean="0"/>
              <a:t>The Future</a:t>
            </a:r>
          </a:p>
          <a:p>
            <a:pPr eaLnBrk="1" hangingPunct="1"/>
            <a:r>
              <a:rPr lang="en-US" dirty="0" smtClean="0"/>
              <a:t>The Challenges</a:t>
            </a:r>
          </a:p>
          <a:p>
            <a:pPr eaLnBrk="1" hangingPunct="1"/>
            <a:r>
              <a:rPr lang="en-US" dirty="0" smtClean="0"/>
              <a:t>The Way Forward</a:t>
            </a:r>
          </a:p>
        </p:txBody>
      </p:sp>
      <p:pic>
        <p:nvPicPr>
          <p:cNvPr id="4" name="Picture 3" descr="ID_01"/>
          <p:cNvPicPr>
            <a:picLocks noChangeAspect="1" noChangeArrowheads="1"/>
          </p:cNvPicPr>
          <p:nvPr/>
        </p:nvPicPr>
        <p:blipFill>
          <a:blip r:embed="rId2" cstate="print"/>
          <a:srcRect/>
          <a:stretch>
            <a:fillRect/>
          </a:stretch>
        </p:blipFill>
        <p:spPr bwMode="auto">
          <a:xfrm>
            <a:off x="4283968" y="2204864"/>
            <a:ext cx="4545737" cy="3198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28596" y="642918"/>
            <a:ext cx="8229600" cy="1143000"/>
          </a:xfrm>
        </p:spPr>
        <p:txBody>
          <a:bodyPr/>
          <a:lstStyle/>
          <a:p>
            <a:pPr eaLnBrk="1" hangingPunct="1"/>
            <a:r>
              <a:rPr lang="en-US" dirty="0" smtClean="0"/>
              <a:t>Amity Staff in Australia</a:t>
            </a:r>
          </a:p>
        </p:txBody>
      </p:sp>
      <p:sp>
        <p:nvSpPr>
          <p:cNvPr id="7" name="TextBox 6"/>
          <p:cNvSpPr txBox="1"/>
          <p:nvPr/>
        </p:nvSpPr>
        <p:spPr>
          <a:xfrm>
            <a:off x="0" y="1714488"/>
            <a:ext cx="3143240" cy="4616648"/>
          </a:xfrm>
          <a:prstGeom prst="rect">
            <a:avLst/>
          </a:prstGeom>
          <a:noFill/>
        </p:spPr>
        <p:txBody>
          <a:bodyPr wrap="square" rtlCol="0">
            <a:spAutoFit/>
          </a:bodyPr>
          <a:lstStyle/>
          <a:p>
            <a:pPr marL="342900" indent="-342900"/>
            <a:endParaRPr lang="en-AU" sz="1400" dirty="0" smtClean="0">
              <a:solidFill>
                <a:schemeClr val="bg1"/>
              </a:solidFill>
            </a:endParaRPr>
          </a:p>
          <a:p>
            <a:pPr>
              <a:buFont typeface="Arial" pitchFamily="34" charset="0"/>
              <a:buChar char="•"/>
            </a:pPr>
            <a:r>
              <a:rPr lang="en-AU" sz="1400" dirty="0" smtClean="0">
                <a:solidFill>
                  <a:schemeClr val="bg1"/>
                </a:solidFill>
              </a:rPr>
              <a:t> In June 2013, She Hongyu and Tan </a:t>
            </a:r>
            <a:r>
              <a:rPr lang="en-AU" sz="1400" dirty="0" err="1" smtClean="0">
                <a:solidFill>
                  <a:schemeClr val="bg1"/>
                </a:solidFill>
              </a:rPr>
              <a:t>Hua</a:t>
            </a:r>
            <a:r>
              <a:rPr lang="en-AU" sz="1400" dirty="0" smtClean="0">
                <a:solidFill>
                  <a:schemeClr val="bg1"/>
                </a:solidFill>
              </a:rPr>
              <a:t> from Amity visited Australia</a:t>
            </a:r>
          </a:p>
          <a:p>
            <a:endParaRPr lang="en-AU" sz="1400" dirty="0" smtClean="0">
              <a:solidFill>
                <a:schemeClr val="bg1"/>
              </a:solidFill>
            </a:endParaRPr>
          </a:p>
          <a:p>
            <a:pPr>
              <a:buFont typeface="Arial" pitchFamily="34" charset="0"/>
              <a:buChar char="•"/>
            </a:pPr>
            <a:r>
              <a:rPr lang="en-US" sz="1400" dirty="0" smtClean="0">
                <a:solidFill>
                  <a:schemeClr val="bg1"/>
                </a:solidFill>
              </a:rPr>
              <a:t> Purpose to understand the scope and strategy of ABM, deepen the friendship</a:t>
            </a:r>
          </a:p>
          <a:p>
            <a:pPr>
              <a:buFont typeface="Arial" pitchFamily="34" charset="0"/>
              <a:buChar char="•"/>
            </a:pPr>
            <a:endParaRPr lang="en-AU" sz="1400" dirty="0" smtClean="0">
              <a:solidFill>
                <a:schemeClr val="bg1"/>
              </a:solidFill>
            </a:endParaRPr>
          </a:p>
          <a:p>
            <a:endParaRPr lang="en-AU" sz="1400" dirty="0" smtClean="0">
              <a:solidFill>
                <a:schemeClr val="bg1"/>
              </a:solidFill>
            </a:endParaRPr>
          </a:p>
          <a:p>
            <a:pPr>
              <a:buFont typeface="Arial" pitchFamily="34" charset="0"/>
              <a:buChar char="•"/>
            </a:pPr>
            <a:r>
              <a:rPr lang="en-AU" sz="1400" dirty="0" smtClean="0">
                <a:solidFill>
                  <a:schemeClr val="bg1"/>
                </a:solidFill>
              </a:rPr>
              <a:t> To </a:t>
            </a:r>
            <a:r>
              <a:rPr lang="en-US" sz="1400" dirty="0" smtClean="0">
                <a:solidFill>
                  <a:schemeClr val="bg1"/>
                </a:solidFill>
              </a:rPr>
              <a:t>understand how civil society in Australia is structured, and how the sector engages with government</a:t>
            </a:r>
          </a:p>
          <a:p>
            <a:pPr>
              <a:buFont typeface="Arial" pitchFamily="34" charset="0"/>
              <a:buChar char="•"/>
            </a:pPr>
            <a:endParaRPr lang="en-US" sz="1400" dirty="0" smtClean="0">
              <a:solidFill>
                <a:schemeClr val="bg1"/>
              </a:solidFill>
            </a:endParaRPr>
          </a:p>
          <a:p>
            <a:endParaRPr lang="en-US" sz="1400" dirty="0" smtClean="0">
              <a:solidFill>
                <a:schemeClr val="bg1"/>
              </a:solidFill>
            </a:endParaRPr>
          </a:p>
          <a:p>
            <a:pPr>
              <a:buFont typeface="Arial" pitchFamily="34" charset="0"/>
              <a:buChar char="•"/>
            </a:pPr>
            <a:r>
              <a:rPr lang="en-US" sz="1400" dirty="0" smtClean="0">
                <a:solidFill>
                  <a:schemeClr val="bg1"/>
                </a:solidFill>
              </a:rPr>
              <a:t> Explore possibilities for collaboration between Amity and: Anglican schools; Anglican/Uniting social service arm; ACFID </a:t>
            </a:r>
            <a:endParaRPr lang="en-AU" sz="1400" dirty="0" smtClean="0">
              <a:solidFill>
                <a:schemeClr val="bg1"/>
              </a:solidFill>
            </a:endParaRPr>
          </a:p>
          <a:p>
            <a:pPr>
              <a:buFont typeface="Arial" pitchFamily="34" charset="0"/>
              <a:buChar char="•"/>
            </a:pPr>
            <a:endParaRPr lang="en-AU" sz="1400" dirty="0" smtClean="0">
              <a:solidFill>
                <a:schemeClr val="bg1"/>
              </a:solidFill>
            </a:endParaRPr>
          </a:p>
          <a:p>
            <a:pPr>
              <a:buFont typeface="Arial" pitchFamily="34" charset="0"/>
              <a:buChar char="•"/>
            </a:pPr>
            <a:endParaRPr lang="en-AU" sz="1400" dirty="0" smtClean="0">
              <a:solidFill>
                <a:schemeClr val="bg1"/>
              </a:solidFill>
            </a:endParaRPr>
          </a:p>
          <a:p>
            <a:endParaRPr lang="en-AU" sz="1400" dirty="0">
              <a:solidFill>
                <a:schemeClr val="bg1"/>
              </a:solidFill>
            </a:endParaRPr>
          </a:p>
        </p:txBody>
      </p:sp>
      <p:pic>
        <p:nvPicPr>
          <p:cNvPr id="5" name="Picture 4" descr="She Hongyu and Tan Hua.JPG"/>
          <p:cNvPicPr>
            <a:picLocks noChangeAspect="1"/>
          </p:cNvPicPr>
          <p:nvPr/>
        </p:nvPicPr>
        <p:blipFill>
          <a:blip r:embed="rId2" cstate="print"/>
          <a:stretch>
            <a:fillRect/>
          </a:stretch>
        </p:blipFill>
        <p:spPr>
          <a:xfrm>
            <a:off x="3214678" y="2143116"/>
            <a:ext cx="5929322" cy="394236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908720"/>
            <a:ext cx="3929062" cy="5143500"/>
          </a:xfrm>
        </p:spPr>
        <p:txBody>
          <a:bodyPr/>
          <a:lstStyle/>
          <a:p>
            <a:pPr algn="l" eaLnBrk="1" hangingPunct="1"/>
            <a:r>
              <a:rPr lang="en-US" sz="2400" dirty="0" smtClean="0"/>
              <a:t>They met with ACFID, </a:t>
            </a:r>
            <a:r>
              <a:rPr lang="en-US" sz="2400" dirty="0" err="1" smtClean="0"/>
              <a:t>AusAID</a:t>
            </a:r>
            <a:r>
              <a:rPr lang="en-US" sz="2400" dirty="0" smtClean="0"/>
              <a:t>, </a:t>
            </a:r>
            <a:r>
              <a:rPr lang="en-US" sz="2400" dirty="0" err="1" smtClean="0"/>
              <a:t>Anglicare</a:t>
            </a:r>
            <a:r>
              <a:rPr lang="en-US" sz="2400" dirty="0" smtClean="0"/>
              <a:t>, The Albion Centre and other Australian entities. Here, our Amity friends talk with </a:t>
            </a:r>
            <a:r>
              <a:rPr lang="en-US" sz="2400" dirty="0" err="1" smtClean="0"/>
              <a:t>Kasy</a:t>
            </a:r>
            <a:r>
              <a:rPr lang="en-US" sz="2400" dirty="0" smtClean="0"/>
              <a:t> Chambers, Executive Director of </a:t>
            </a:r>
            <a:r>
              <a:rPr lang="en-US" sz="2400" dirty="0" err="1" smtClean="0"/>
              <a:t>Anglicare</a:t>
            </a:r>
            <a:r>
              <a:rPr lang="en-US" sz="2400" dirty="0" smtClean="0"/>
              <a:t> Australia. </a:t>
            </a:r>
            <a:br>
              <a:rPr lang="en-US" sz="2400" dirty="0" smtClean="0"/>
            </a:br>
            <a:r>
              <a:rPr lang="en-US" sz="1600" dirty="0" smtClean="0"/>
              <a:t>(Isabel Robinson, 15 May 2013, ©ABM)</a:t>
            </a:r>
          </a:p>
        </p:txBody>
      </p:sp>
      <p:pic>
        <p:nvPicPr>
          <p:cNvPr id="5" name="Content Placeholder 4" descr="Tan Hua, She Hongyu and Kasy Chambers.JPG"/>
          <p:cNvPicPr>
            <a:picLocks noGrp="1" noChangeAspect="1"/>
          </p:cNvPicPr>
          <p:nvPr>
            <p:ph idx="1"/>
          </p:nvPr>
        </p:nvPicPr>
        <p:blipFill>
          <a:blip r:embed="rId2" cstate="print"/>
          <a:stretch>
            <a:fillRect/>
          </a:stretch>
        </p:blipFill>
        <p:spPr>
          <a:xfrm>
            <a:off x="4023783" y="1214422"/>
            <a:ext cx="5120217" cy="38401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908720"/>
            <a:ext cx="3929062" cy="5143500"/>
          </a:xfrm>
        </p:spPr>
        <p:txBody>
          <a:bodyPr/>
          <a:lstStyle/>
          <a:p>
            <a:pPr algn="l" eaLnBrk="1" hangingPunct="1"/>
            <a:r>
              <a:rPr lang="en-US" sz="2000" dirty="0" smtClean="0"/>
              <a:t>‘Projects that I am responsible for are mainly based on overseas resources. For me, it’s good to know the policies and interests of different agencies. Even negative information can push us to change our old thoughts and dependence, and tell us that we have to be ready for challenge and transfer to a new life’ </a:t>
            </a:r>
            <a:r>
              <a:rPr lang="en-US" sz="2400" dirty="0" smtClean="0"/>
              <a:t/>
            </a:r>
            <a:br>
              <a:rPr lang="en-US" sz="2400" dirty="0" smtClean="0"/>
            </a:br>
            <a:r>
              <a:rPr lang="en-US" sz="1600" dirty="0" smtClean="0"/>
              <a:t>(Tan </a:t>
            </a:r>
            <a:r>
              <a:rPr lang="en-US" sz="1600" dirty="0" err="1" smtClean="0"/>
              <a:t>Hua</a:t>
            </a:r>
            <a:r>
              <a:rPr lang="en-US" sz="1600" dirty="0" smtClean="0"/>
              <a:t>, Public Health and HIV/AIDS Prevention Program Manager, Amity Foundation)</a:t>
            </a:r>
          </a:p>
        </p:txBody>
      </p:sp>
      <p:pic>
        <p:nvPicPr>
          <p:cNvPr id="6" name="Content Placeholder 5" descr="Tan Hua and Nicholas Bates 3.JPG"/>
          <p:cNvPicPr>
            <a:picLocks noGrp="1" noChangeAspect="1"/>
          </p:cNvPicPr>
          <p:nvPr>
            <p:ph idx="1"/>
          </p:nvPr>
        </p:nvPicPr>
        <p:blipFill>
          <a:blip r:embed="rId2" cstate="print"/>
          <a:stretch>
            <a:fillRect/>
          </a:stretch>
        </p:blipFill>
        <p:spPr>
          <a:xfrm>
            <a:off x="4190997" y="1643050"/>
            <a:ext cx="5143536" cy="385765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dirty="0" smtClean="0"/>
              <a:t>The Challenges</a:t>
            </a:r>
          </a:p>
        </p:txBody>
      </p:sp>
      <p:sp>
        <p:nvSpPr>
          <p:cNvPr id="7" name="TextBox 6"/>
          <p:cNvSpPr txBox="1"/>
          <p:nvPr/>
        </p:nvSpPr>
        <p:spPr>
          <a:xfrm>
            <a:off x="214282" y="2643182"/>
            <a:ext cx="4286248" cy="3693319"/>
          </a:xfrm>
          <a:prstGeom prst="rect">
            <a:avLst/>
          </a:prstGeom>
          <a:noFill/>
        </p:spPr>
        <p:txBody>
          <a:bodyPr wrap="square" rtlCol="0">
            <a:spAutoFit/>
          </a:bodyPr>
          <a:lstStyle/>
          <a:p>
            <a:endParaRPr lang="en-AU" dirty="0" smtClean="0">
              <a:solidFill>
                <a:schemeClr val="bg1"/>
              </a:solidFill>
            </a:endParaRPr>
          </a:p>
          <a:p>
            <a:pPr>
              <a:buFont typeface="Arial" pitchFamily="34" charset="0"/>
              <a:buChar char="•"/>
            </a:pPr>
            <a:r>
              <a:rPr lang="en-AU" dirty="0" smtClean="0">
                <a:solidFill>
                  <a:schemeClr val="bg1"/>
                </a:solidFill>
              </a:rPr>
              <a:t> Low interest in China from many ABM supporters</a:t>
            </a:r>
          </a:p>
          <a:p>
            <a:pPr>
              <a:buFont typeface="Arial" pitchFamily="34" charset="0"/>
              <a:buChar char="•"/>
            </a:pPr>
            <a:endParaRPr lang="en-AU" dirty="0" smtClean="0">
              <a:solidFill>
                <a:schemeClr val="bg1"/>
              </a:solidFill>
            </a:endParaRPr>
          </a:p>
          <a:p>
            <a:pPr>
              <a:buFont typeface="Arial" pitchFamily="34" charset="0"/>
              <a:buChar char="•"/>
            </a:pPr>
            <a:r>
              <a:rPr lang="en-AU" dirty="0" smtClean="0">
                <a:solidFill>
                  <a:schemeClr val="bg1"/>
                </a:solidFill>
              </a:rPr>
              <a:t> Despite massive economic growth in China, there are still 98.99 million rural poor (living on less than 6.3 </a:t>
            </a:r>
            <a:r>
              <a:rPr lang="en-AU" dirty="0" err="1" smtClean="0">
                <a:solidFill>
                  <a:schemeClr val="bg1"/>
                </a:solidFill>
              </a:rPr>
              <a:t>yuan</a:t>
            </a:r>
            <a:r>
              <a:rPr lang="en-AU" dirty="0" smtClean="0">
                <a:solidFill>
                  <a:schemeClr val="bg1"/>
                </a:solidFill>
              </a:rPr>
              <a:t> per day). Wide gap between rich and poor. </a:t>
            </a:r>
          </a:p>
          <a:p>
            <a:pPr>
              <a:buFont typeface="Arial" pitchFamily="34" charset="0"/>
              <a:buChar char="•"/>
            </a:pPr>
            <a:endParaRPr lang="en-AU" dirty="0" smtClean="0">
              <a:solidFill>
                <a:schemeClr val="bg1"/>
              </a:solidFill>
            </a:endParaRPr>
          </a:p>
          <a:p>
            <a:pPr>
              <a:buFont typeface="Arial" pitchFamily="34" charset="0"/>
              <a:buChar char="•"/>
            </a:pPr>
            <a:r>
              <a:rPr lang="en-AU" dirty="0" smtClean="0">
                <a:solidFill>
                  <a:schemeClr val="bg1"/>
                </a:solidFill>
              </a:rPr>
              <a:t> Amity still funded 40% from within China, and 60% external to China, but working to change this ratio.  </a:t>
            </a:r>
          </a:p>
          <a:p>
            <a:endParaRPr lang="en-AU" dirty="0">
              <a:solidFill>
                <a:schemeClr val="bg1"/>
              </a:solidFill>
            </a:endParaRPr>
          </a:p>
        </p:txBody>
      </p:sp>
      <p:pic>
        <p:nvPicPr>
          <p:cNvPr id="4" name="Picture 3" descr="Baby in Longchuan County.jpg"/>
          <p:cNvPicPr>
            <a:picLocks noChangeAspect="1"/>
          </p:cNvPicPr>
          <p:nvPr/>
        </p:nvPicPr>
        <p:blipFill>
          <a:blip r:embed="rId2" cstate="print"/>
          <a:stretch>
            <a:fillRect/>
          </a:stretch>
        </p:blipFill>
        <p:spPr>
          <a:xfrm>
            <a:off x="4357991" y="2928934"/>
            <a:ext cx="4786009" cy="3195205"/>
          </a:xfrm>
          <a:prstGeom prst="rect">
            <a:avLst/>
          </a:prstGeom>
        </p:spPr>
      </p:pic>
      <p:sp>
        <p:nvSpPr>
          <p:cNvPr id="5" name="TextBox 4"/>
          <p:cNvSpPr txBox="1"/>
          <p:nvPr/>
        </p:nvSpPr>
        <p:spPr>
          <a:xfrm>
            <a:off x="214282" y="2000240"/>
            <a:ext cx="8501122" cy="923330"/>
          </a:xfrm>
          <a:prstGeom prst="rect">
            <a:avLst/>
          </a:prstGeom>
          <a:noFill/>
        </p:spPr>
        <p:txBody>
          <a:bodyPr wrap="square" rtlCol="0">
            <a:spAutoFit/>
          </a:bodyPr>
          <a:lstStyle/>
          <a:p>
            <a:pPr>
              <a:buFont typeface="Arial" pitchFamily="34" charset="0"/>
              <a:buChar char="•"/>
            </a:pPr>
            <a:r>
              <a:rPr lang="en-AU" dirty="0" smtClean="0">
                <a:solidFill>
                  <a:schemeClr val="bg1"/>
                </a:solidFill>
              </a:rPr>
              <a:t> </a:t>
            </a:r>
            <a:r>
              <a:rPr lang="en-AU" dirty="0" err="1" smtClean="0">
                <a:solidFill>
                  <a:schemeClr val="bg1"/>
                </a:solidFill>
              </a:rPr>
              <a:t>AusAID</a:t>
            </a:r>
            <a:r>
              <a:rPr lang="en-AU" dirty="0" smtClean="0">
                <a:solidFill>
                  <a:schemeClr val="bg1"/>
                </a:solidFill>
              </a:rPr>
              <a:t> has ceased bilateral support to China and will not fund our ANCP China program from July 2014 onwards</a:t>
            </a:r>
          </a:p>
          <a:p>
            <a:endParaRPr lang="en-A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00034" y="714356"/>
            <a:ext cx="8229600" cy="1143000"/>
          </a:xfrm>
        </p:spPr>
        <p:txBody>
          <a:bodyPr/>
          <a:lstStyle/>
          <a:p>
            <a:pPr eaLnBrk="1" hangingPunct="1"/>
            <a:r>
              <a:rPr lang="en-US" dirty="0" smtClean="0"/>
              <a:t>The Way Forward</a:t>
            </a:r>
          </a:p>
        </p:txBody>
      </p:sp>
      <p:sp>
        <p:nvSpPr>
          <p:cNvPr id="7" name="TextBox 6"/>
          <p:cNvSpPr txBox="1"/>
          <p:nvPr/>
        </p:nvSpPr>
        <p:spPr>
          <a:xfrm>
            <a:off x="0" y="1571612"/>
            <a:ext cx="2428860" cy="4401205"/>
          </a:xfrm>
          <a:prstGeom prst="rect">
            <a:avLst/>
          </a:prstGeom>
          <a:noFill/>
        </p:spPr>
        <p:txBody>
          <a:bodyPr wrap="square" rtlCol="0">
            <a:spAutoFit/>
          </a:bodyPr>
          <a:lstStyle/>
          <a:p>
            <a:pPr>
              <a:buFont typeface="Arial" pitchFamily="34" charset="0"/>
              <a:buChar char="•"/>
            </a:pPr>
            <a:r>
              <a:rPr lang="en-AU" sz="1400" dirty="0" smtClean="0">
                <a:solidFill>
                  <a:schemeClr val="bg1"/>
                </a:solidFill>
              </a:rPr>
              <a:t> ABM to support Community Based HIV/AIDS Prevention and Health Care Promotion project for full 3 years, without </a:t>
            </a:r>
            <a:r>
              <a:rPr lang="en-AU" sz="1400" dirty="0" err="1" smtClean="0">
                <a:solidFill>
                  <a:schemeClr val="bg1"/>
                </a:solidFill>
              </a:rPr>
              <a:t>AusAID</a:t>
            </a:r>
            <a:r>
              <a:rPr lang="en-AU" sz="1400" dirty="0" smtClean="0">
                <a:solidFill>
                  <a:schemeClr val="bg1"/>
                </a:solidFill>
              </a:rPr>
              <a:t> assistance</a:t>
            </a:r>
          </a:p>
          <a:p>
            <a:endParaRPr lang="en-AU" sz="1400" dirty="0" smtClean="0">
              <a:solidFill>
                <a:schemeClr val="bg1"/>
              </a:solidFill>
            </a:endParaRPr>
          </a:p>
          <a:p>
            <a:pPr>
              <a:buFont typeface="Arial" pitchFamily="34" charset="0"/>
              <a:buChar char="•"/>
            </a:pPr>
            <a:r>
              <a:rPr lang="en-AU" sz="1400" dirty="0" smtClean="0">
                <a:solidFill>
                  <a:schemeClr val="bg1"/>
                </a:solidFill>
              </a:rPr>
              <a:t> Opportunity for a mature partnership with two-way learning, ABM and its partners have much to learn from Amity</a:t>
            </a:r>
          </a:p>
          <a:p>
            <a:pPr>
              <a:buFont typeface="Arial" pitchFamily="34" charset="0"/>
              <a:buChar char="•"/>
            </a:pPr>
            <a:endParaRPr lang="en-AU" sz="1400" dirty="0" smtClean="0">
              <a:solidFill>
                <a:schemeClr val="bg1"/>
              </a:solidFill>
            </a:endParaRPr>
          </a:p>
          <a:p>
            <a:pPr>
              <a:buFont typeface="Arial" pitchFamily="34" charset="0"/>
              <a:buChar char="•"/>
            </a:pPr>
            <a:r>
              <a:rPr lang="en-AU" sz="1400" dirty="0" smtClean="0">
                <a:solidFill>
                  <a:schemeClr val="bg1"/>
                </a:solidFill>
              </a:rPr>
              <a:t> Not only community development projects, but people-to-people contact, organisational/sector level learning, fostering of civil society in China </a:t>
            </a:r>
          </a:p>
          <a:p>
            <a:endParaRPr lang="en-AU" sz="1400" dirty="0">
              <a:solidFill>
                <a:schemeClr val="bg1"/>
              </a:solidFill>
            </a:endParaRPr>
          </a:p>
        </p:txBody>
      </p:sp>
      <p:pic>
        <p:nvPicPr>
          <p:cNvPr id="5" name="Picture 4" descr="DSC_0253.JPG"/>
          <p:cNvPicPr>
            <a:picLocks noChangeAspect="1"/>
          </p:cNvPicPr>
          <p:nvPr/>
        </p:nvPicPr>
        <p:blipFill>
          <a:blip r:embed="rId2" cstate="print"/>
          <a:stretch>
            <a:fillRect/>
          </a:stretch>
        </p:blipFill>
        <p:spPr>
          <a:xfrm>
            <a:off x="2428860" y="1714488"/>
            <a:ext cx="6572296" cy="436518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ctr" eaLnBrk="1" hangingPunct="1">
              <a:buNone/>
            </a:pPr>
            <a:r>
              <a:rPr lang="en-US" i="1" dirty="0" smtClean="0">
                <a:hlinkClick r:id="rId2"/>
              </a:rPr>
              <a:t>Watch a film about Amity’s 25</a:t>
            </a:r>
            <a:r>
              <a:rPr lang="en-US" i="1" baseline="30000" dirty="0" smtClean="0">
                <a:hlinkClick r:id="rId2"/>
              </a:rPr>
              <a:t>th</a:t>
            </a:r>
            <a:r>
              <a:rPr lang="en-US" i="1" dirty="0" smtClean="0">
                <a:hlinkClick r:id="rId2"/>
              </a:rPr>
              <a:t> anniversary:</a:t>
            </a:r>
          </a:p>
          <a:p>
            <a:pPr algn="ctr" eaLnBrk="1" hangingPunct="1">
              <a:buNone/>
            </a:pPr>
            <a:r>
              <a:rPr lang="en-US" i="1" dirty="0" smtClean="0">
                <a:hlinkClick r:id="rId2"/>
              </a:rPr>
              <a:t>http://www.amityfoundation.org/eng/</a:t>
            </a:r>
            <a:endParaRPr lang="en-US" i="1" dirty="0" smtClean="0"/>
          </a:p>
          <a:p>
            <a:pPr algn="ctr" eaLnBrk="1" hangingPunct="1">
              <a:buNone/>
            </a:pPr>
            <a:endParaRPr lang="en-US" i="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ctr" eaLnBrk="1" hangingPunct="1">
              <a:buFont typeface="Arial" charset="0"/>
              <a:buNone/>
            </a:pPr>
            <a:r>
              <a:rPr lang="en-US" i="1" dirty="0" smtClean="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The Past</a:t>
            </a:r>
          </a:p>
        </p:txBody>
      </p:sp>
      <p:sp>
        <p:nvSpPr>
          <p:cNvPr id="16387" name="Content Placeholder 2"/>
          <p:cNvSpPr>
            <a:spLocks noGrp="1"/>
          </p:cNvSpPr>
          <p:nvPr>
            <p:ph idx="1"/>
          </p:nvPr>
        </p:nvSpPr>
        <p:spPr>
          <a:xfrm>
            <a:off x="323528" y="2204864"/>
            <a:ext cx="8363272" cy="3921299"/>
          </a:xfrm>
        </p:spPr>
        <p:txBody>
          <a:bodyPr/>
          <a:lstStyle/>
          <a:p>
            <a:pPr eaLnBrk="1" hangingPunct="1"/>
            <a:r>
              <a:rPr lang="en-US" dirty="0" smtClean="0"/>
              <a:t>ABM officially began a partnership with The Amity Foundation in 2009, at the suggestion of Act for Peace</a:t>
            </a:r>
          </a:p>
          <a:p>
            <a:pPr eaLnBrk="1" hangingPunct="1">
              <a:buNone/>
            </a:pPr>
            <a:endParaRPr lang="en-US" dirty="0" smtClean="0"/>
          </a:p>
          <a:p>
            <a:pPr eaLnBrk="1" hangingPunct="1"/>
            <a:r>
              <a:rPr lang="en-US" dirty="0" smtClean="0"/>
              <a:t>Project funding for 3 year Ethnic Women’s Health Project in Yunnan Province began in 2010</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2"/>
          <p:cNvGrpSpPr>
            <a:grpSpLocks/>
          </p:cNvGrpSpPr>
          <p:nvPr/>
        </p:nvGrpSpPr>
        <p:grpSpPr bwMode="auto">
          <a:xfrm>
            <a:off x="5260975" y="1795463"/>
            <a:ext cx="1589088" cy="431800"/>
            <a:chOff x="3376" y="934"/>
            <a:chExt cx="1016" cy="337"/>
          </a:xfrm>
        </p:grpSpPr>
        <p:sp>
          <p:nvSpPr>
            <p:cNvPr id="47" name="Line 3"/>
            <p:cNvSpPr>
              <a:spLocks noChangeShapeType="1"/>
            </p:cNvSpPr>
            <p:nvPr/>
          </p:nvSpPr>
          <p:spPr bwMode="auto">
            <a:xfrm>
              <a:off x="3376" y="934"/>
              <a:ext cx="1016" cy="0"/>
            </a:xfrm>
            <a:prstGeom prst="line">
              <a:avLst/>
            </a:prstGeom>
            <a:noFill/>
            <a:ln w="9525">
              <a:solidFill>
                <a:schemeClr val="bg1"/>
              </a:solidFill>
              <a:round/>
              <a:headEnd/>
              <a:tailEnd/>
            </a:ln>
          </p:spPr>
          <p:txBody>
            <a:bodyPr/>
            <a:lstStyle/>
            <a:p>
              <a:endParaRPr lang="en-AU"/>
            </a:p>
          </p:txBody>
        </p:sp>
        <p:sp>
          <p:nvSpPr>
            <p:cNvPr id="48" name="Line 4"/>
            <p:cNvSpPr>
              <a:spLocks noChangeShapeType="1"/>
            </p:cNvSpPr>
            <p:nvPr/>
          </p:nvSpPr>
          <p:spPr bwMode="auto">
            <a:xfrm>
              <a:off x="4392" y="935"/>
              <a:ext cx="0" cy="336"/>
            </a:xfrm>
            <a:prstGeom prst="line">
              <a:avLst/>
            </a:prstGeom>
            <a:noFill/>
            <a:ln w="9525">
              <a:solidFill>
                <a:schemeClr val="bg1"/>
              </a:solidFill>
              <a:round/>
              <a:headEnd/>
              <a:tailEnd/>
            </a:ln>
          </p:spPr>
          <p:txBody>
            <a:bodyPr/>
            <a:lstStyle/>
            <a:p>
              <a:endParaRPr lang="en-AU"/>
            </a:p>
          </p:txBody>
        </p:sp>
      </p:grpSp>
      <p:sp>
        <p:nvSpPr>
          <p:cNvPr id="49" name="Text Box 5"/>
          <p:cNvSpPr txBox="1">
            <a:spLocks noChangeArrowheads="1"/>
          </p:cNvSpPr>
          <p:nvPr/>
        </p:nvSpPr>
        <p:spPr bwMode="auto">
          <a:xfrm>
            <a:off x="3071802" y="1000108"/>
            <a:ext cx="2819400" cy="466725"/>
          </a:xfrm>
          <a:prstGeom prst="rect">
            <a:avLst/>
          </a:prstGeom>
          <a:gradFill rotWithShape="0">
            <a:gsLst>
              <a:gs pos="0">
                <a:srgbClr val="760000"/>
              </a:gs>
              <a:gs pos="50000">
                <a:srgbClr val="FF0000"/>
              </a:gs>
              <a:gs pos="100000">
                <a:srgbClr val="760000"/>
              </a:gs>
            </a:gsLst>
            <a:lin ang="5400000" scaled="1"/>
          </a:gradFill>
          <a:ln w="9525">
            <a:solidFill>
              <a:srgbClr val="FF0000"/>
            </a:solidFill>
            <a:miter lim="800000"/>
            <a:headEnd/>
            <a:tailEnd/>
          </a:ln>
        </p:spPr>
        <p:txBody>
          <a:bodyPr>
            <a:spAutoFit/>
          </a:bodyPr>
          <a:lstStyle/>
          <a:p>
            <a:pPr algn="ctr">
              <a:spcBef>
                <a:spcPct val="50000"/>
              </a:spcBef>
            </a:pPr>
            <a:r>
              <a:rPr kumimoji="1" lang="en-US" altLang="zh-CN" sz="2400">
                <a:solidFill>
                  <a:srgbClr val="FFFF00"/>
                </a:solidFill>
                <a:latin typeface="Segoe UI" pitchFamily="34" charset="0"/>
                <a:ea typeface="黑体" pitchFamily="2" charset="-122"/>
              </a:rPr>
              <a:t>Board of Directors</a:t>
            </a:r>
          </a:p>
        </p:txBody>
      </p:sp>
      <p:sp>
        <p:nvSpPr>
          <p:cNvPr id="50" name="Text Box 6"/>
          <p:cNvSpPr txBox="1">
            <a:spLocks noChangeArrowheads="1"/>
          </p:cNvSpPr>
          <p:nvPr/>
        </p:nvSpPr>
        <p:spPr bwMode="auto">
          <a:xfrm>
            <a:off x="5883275" y="2227263"/>
            <a:ext cx="1914525" cy="346075"/>
          </a:xfrm>
          <a:prstGeom prst="rect">
            <a:avLst/>
          </a:prstGeom>
          <a:gradFill rotWithShape="1">
            <a:gsLst>
              <a:gs pos="0">
                <a:srgbClr val="767600"/>
              </a:gs>
              <a:gs pos="50000">
                <a:srgbClr val="FFFF00"/>
              </a:gs>
              <a:gs pos="100000">
                <a:srgbClr val="767600"/>
              </a:gs>
            </a:gsLst>
            <a:lin ang="5400000" scaled="1"/>
          </a:gradFill>
          <a:ln w="9525">
            <a:solidFill>
              <a:schemeClr val="bg1"/>
            </a:solidFill>
            <a:miter lim="800000"/>
            <a:headEnd/>
            <a:tailEnd/>
          </a:ln>
        </p:spPr>
        <p:txBody>
          <a:bodyPr/>
          <a:lstStyle/>
          <a:p>
            <a:pPr algn="ctr">
              <a:lnSpc>
                <a:spcPct val="80000"/>
              </a:lnSpc>
              <a:spcBef>
                <a:spcPct val="50000"/>
              </a:spcBef>
            </a:pPr>
            <a:r>
              <a:rPr kumimoji="1" lang="en-US" altLang="zh-CN" b="1">
                <a:solidFill>
                  <a:srgbClr val="000066"/>
                </a:solidFill>
                <a:latin typeface="Segoe UI" pitchFamily="34" charset="0"/>
                <a:ea typeface="华文中宋" pitchFamily="2" charset="-122"/>
              </a:rPr>
              <a:t>HK Office</a:t>
            </a:r>
          </a:p>
        </p:txBody>
      </p:sp>
      <p:grpSp>
        <p:nvGrpSpPr>
          <p:cNvPr id="51" name="Group 7"/>
          <p:cNvGrpSpPr>
            <a:grpSpLocks/>
          </p:cNvGrpSpPr>
          <p:nvPr/>
        </p:nvGrpSpPr>
        <p:grpSpPr bwMode="auto">
          <a:xfrm>
            <a:off x="1947863" y="1795463"/>
            <a:ext cx="1727200" cy="431800"/>
            <a:chOff x="1312" y="934"/>
            <a:chExt cx="1088" cy="354"/>
          </a:xfrm>
        </p:grpSpPr>
        <p:sp>
          <p:nvSpPr>
            <p:cNvPr id="52" name="Line 8"/>
            <p:cNvSpPr>
              <a:spLocks noChangeShapeType="1"/>
            </p:cNvSpPr>
            <p:nvPr/>
          </p:nvSpPr>
          <p:spPr bwMode="auto">
            <a:xfrm>
              <a:off x="1312" y="934"/>
              <a:ext cx="1088" cy="0"/>
            </a:xfrm>
            <a:prstGeom prst="line">
              <a:avLst/>
            </a:prstGeom>
            <a:noFill/>
            <a:ln w="9525">
              <a:solidFill>
                <a:schemeClr val="bg1"/>
              </a:solidFill>
              <a:round/>
              <a:headEnd/>
              <a:tailEnd/>
            </a:ln>
          </p:spPr>
          <p:txBody>
            <a:bodyPr/>
            <a:lstStyle/>
            <a:p>
              <a:endParaRPr lang="en-AU"/>
            </a:p>
          </p:txBody>
        </p:sp>
        <p:sp>
          <p:nvSpPr>
            <p:cNvPr id="53" name="Line 9"/>
            <p:cNvSpPr>
              <a:spLocks noChangeShapeType="1"/>
            </p:cNvSpPr>
            <p:nvPr/>
          </p:nvSpPr>
          <p:spPr bwMode="auto">
            <a:xfrm>
              <a:off x="1312" y="936"/>
              <a:ext cx="0" cy="352"/>
            </a:xfrm>
            <a:prstGeom prst="line">
              <a:avLst/>
            </a:prstGeom>
            <a:noFill/>
            <a:ln w="9525">
              <a:solidFill>
                <a:schemeClr val="bg1"/>
              </a:solidFill>
              <a:round/>
              <a:headEnd/>
              <a:tailEnd/>
            </a:ln>
          </p:spPr>
          <p:txBody>
            <a:bodyPr/>
            <a:lstStyle/>
            <a:p>
              <a:endParaRPr lang="en-AU"/>
            </a:p>
          </p:txBody>
        </p:sp>
      </p:grpSp>
      <p:sp>
        <p:nvSpPr>
          <p:cNvPr id="54" name="Line 10"/>
          <p:cNvSpPr>
            <a:spLocks noChangeShapeType="1"/>
          </p:cNvSpPr>
          <p:nvPr/>
        </p:nvSpPr>
        <p:spPr bwMode="auto">
          <a:xfrm>
            <a:off x="4468813" y="1162050"/>
            <a:ext cx="0" cy="360363"/>
          </a:xfrm>
          <a:prstGeom prst="line">
            <a:avLst/>
          </a:prstGeom>
          <a:noFill/>
          <a:ln w="9525">
            <a:solidFill>
              <a:schemeClr val="tx1"/>
            </a:solidFill>
            <a:round/>
            <a:headEnd/>
            <a:tailEnd/>
          </a:ln>
        </p:spPr>
        <p:txBody>
          <a:bodyPr/>
          <a:lstStyle/>
          <a:p>
            <a:endParaRPr lang="en-AU"/>
          </a:p>
        </p:txBody>
      </p:sp>
      <p:sp>
        <p:nvSpPr>
          <p:cNvPr id="55" name="Text Box 11"/>
          <p:cNvSpPr txBox="1">
            <a:spLocks noChangeArrowheads="1"/>
          </p:cNvSpPr>
          <p:nvPr/>
        </p:nvSpPr>
        <p:spPr bwMode="auto">
          <a:xfrm>
            <a:off x="782638" y="2227263"/>
            <a:ext cx="2565400" cy="346075"/>
          </a:xfrm>
          <a:prstGeom prst="rect">
            <a:avLst/>
          </a:prstGeom>
          <a:gradFill rotWithShape="1">
            <a:gsLst>
              <a:gs pos="0">
                <a:srgbClr val="475E76"/>
              </a:gs>
              <a:gs pos="50000">
                <a:srgbClr val="99CCFF"/>
              </a:gs>
              <a:gs pos="100000">
                <a:srgbClr val="475E76"/>
              </a:gs>
            </a:gsLst>
            <a:lin ang="5400000" scaled="1"/>
          </a:gradFill>
          <a:ln w="9525">
            <a:solidFill>
              <a:schemeClr val="bg1"/>
            </a:solidFill>
            <a:miter lim="800000"/>
            <a:headEnd/>
            <a:tailEnd/>
          </a:ln>
        </p:spPr>
        <p:txBody>
          <a:bodyPr/>
          <a:lstStyle/>
          <a:p>
            <a:pPr algn="ctr">
              <a:lnSpc>
                <a:spcPct val="80000"/>
              </a:lnSpc>
              <a:spcBef>
                <a:spcPct val="20000"/>
              </a:spcBef>
            </a:pPr>
            <a:r>
              <a:rPr kumimoji="1" lang="en-US" altLang="zh-CN" sz="1600" b="1">
                <a:latin typeface="Segoe UI" pitchFamily="34" charset="0"/>
                <a:ea typeface="华文中宋" pitchFamily="2" charset="-122"/>
              </a:rPr>
              <a:t>Amity Printing Co., Ltd</a:t>
            </a:r>
          </a:p>
        </p:txBody>
      </p:sp>
      <p:sp>
        <p:nvSpPr>
          <p:cNvPr id="56" name="Rectangle 12"/>
          <p:cNvSpPr>
            <a:spLocks noChangeArrowheads="1"/>
          </p:cNvSpPr>
          <p:nvPr/>
        </p:nvSpPr>
        <p:spPr bwMode="auto">
          <a:xfrm>
            <a:off x="4427538" y="3552825"/>
            <a:ext cx="2667000" cy="2613025"/>
          </a:xfrm>
          <a:prstGeom prst="rect">
            <a:avLst/>
          </a:prstGeom>
          <a:gradFill rotWithShape="1">
            <a:gsLst>
              <a:gs pos="0">
                <a:srgbClr val="5E762F"/>
              </a:gs>
              <a:gs pos="50000">
                <a:srgbClr val="CCFF66"/>
              </a:gs>
              <a:gs pos="100000">
                <a:srgbClr val="5E762F"/>
              </a:gs>
            </a:gsLst>
            <a:lin ang="5400000" scaled="1"/>
          </a:gradFill>
          <a:ln w="28575">
            <a:noFill/>
            <a:prstDash val="sysDot"/>
            <a:miter lim="800000"/>
            <a:headEnd/>
            <a:tailEnd/>
          </a:ln>
        </p:spPr>
        <p:txBody>
          <a:bodyPr wrap="none" anchor="ctr"/>
          <a:lstStyle/>
          <a:p>
            <a:endParaRPr lang="en-AU"/>
          </a:p>
        </p:txBody>
      </p:sp>
      <p:sp>
        <p:nvSpPr>
          <p:cNvPr id="57" name="Rectangle 13"/>
          <p:cNvSpPr>
            <a:spLocks noChangeArrowheads="1"/>
          </p:cNvSpPr>
          <p:nvPr/>
        </p:nvSpPr>
        <p:spPr bwMode="auto">
          <a:xfrm>
            <a:off x="277813" y="3575050"/>
            <a:ext cx="1990725" cy="2590800"/>
          </a:xfrm>
          <a:prstGeom prst="rect">
            <a:avLst/>
          </a:prstGeom>
          <a:gradFill rotWithShape="1">
            <a:gsLst>
              <a:gs pos="0">
                <a:srgbClr val="5E762F"/>
              </a:gs>
              <a:gs pos="50000">
                <a:srgbClr val="CCFF66"/>
              </a:gs>
              <a:gs pos="100000">
                <a:srgbClr val="5E762F"/>
              </a:gs>
            </a:gsLst>
            <a:lin ang="5400000" scaled="1"/>
          </a:gradFill>
          <a:ln w="28575">
            <a:noFill/>
            <a:prstDash val="sysDot"/>
            <a:miter lim="800000"/>
            <a:headEnd/>
            <a:tailEnd/>
          </a:ln>
        </p:spPr>
        <p:txBody>
          <a:bodyPr wrap="none" anchor="ctr"/>
          <a:lstStyle/>
          <a:p>
            <a:endParaRPr lang="en-AU"/>
          </a:p>
        </p:txBody>
      </p:sp>
      <p:sp>
        <p:nvSpPr>
          <p:cNvPr id="58" name="Rectangle 14"/>
          <p:cNvSpPr>
            <a:spLocks noChangeArrowheads="1"/>
          </p:cNvSpPr>
          <p:nvPr/>
        </p:nvSpPr>
        <p:spPr bwMode="auto">
          <a:xfrm>
            <a:off x="7235825" y="3565525"/>
            <a:ext cx="1689100" cy="260032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wrap="none" anchor="ctr"/>
          <a:lstStyle/>
          <a:p>
            <a:endParaRPr lang="en-AU"/>
          </a:p>
        </p:txBody>
      </p:sp>
      <p:sp>
        <p:nvSpPr>
          <p:cNvPr id="59" name="Text Box 15"/>
          <p:cNvSpPr txBox="1">
            <a:spLocks noChangeArrowheads="1"/>
          </p:cNvSpPr>
          <p:nvPr/>
        </p:nvSpPr>
        <p:spPr bwMode="auto">
          <a:xfrm>
            <a:off x="7308850" y="3571875"/>
            <a:ext cx="1538288" cy="39052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a:spAutoFit/>
          </a:bodyPr>
          <a:lstStyle/>
          <a:p>
            <a:pPr algn="ctr">
              <a:lnSpc>
                <a:spcPct val="70000"/>
              </a:lnSpc>
              <a:spcBef>
                <a:spcPct val="50000"/>
              </a:spcBef>
            </a:pPr>
            <a:r>
              <a:rPr kumimoji="1" lang="en-US" altLang="zh-CN" sz="1400" b="1">
                <a:solidFill>
                  <a:srgbClr val="800000"/>
                </a:solidFill>
                <a:latin typeface="Segoe UI" pitchFamily="34" charset="0"/>
                <a:ea typeface="隶书" pitchFamily="49" charset="-122"/>
              </a:rPr>
              <a:t>Supporting &amp; Admin. Center</a:t>
            </a:r>
          </a:p>
        </p:txBody>
      </p:sp>
      <p:sp>
        <p:nvSpPr>
          <p:cNvPr id="60" name="Text Box 16"/>
          <p:cNvSpPr txBox="1">
            <a:spLocks noChangeArrowheads="1"/>
          </p:cNvSpPr>
          <p:nvPr/>
        </p:nvSpPr>
        <p:spPr bwMode="auto">
          <a:xfrm>
            <a:off x="7885113" y="4076700"/>
            <a:ext cx="431800" cy="201612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72000" tIns="72000" rIns="126000" bIns="72000" anchor="ctr" anchorCtr="1"/>
          <a:lstStyle/>
          <a:p>
            <a:pPr algn="ctr">
              <a:spcBef>
                <a:spcPct val="50000"/>
              </a:spcBef>
            </a:pPr>
            <a:r>
              <a:rPr kumimoji="1" lang="en-US" altLang="zh-CN" sz="1200" b="1">
                <a:solidFill>
                  <a:srgbClr val="800000"/>
                </a:solidFill>
                <a:latin typeface="Segoe UI" pitchFamily="34" charset="0"/>
                <a:ea typeface="隶书" pitchFamily="49" charset="-122"/>
              </a:rPr>
              <a:t>HR development</a:t>
            </a:r>
          </a:p>
        </p:txBody>
      </p:sp>
      <p:sp>
        <p:nvSpPr>
          <p:cNvPr id="61" name="Text Box 17"/>
          <p:cNvSpPr txBox="1">
            <a:spLocks noChangeArrowheads="1"/>
          </p:cNvSpPr>
          <p:nvPr/>
        </p:nvSpPr>
        <p:spPr bwMode="auto">
          <a:xfrm>
            <a:off x="8388350" y="4076700"/>
            <a:ext cx="431800" cy="201612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72000" rIns="126000" anchor="ctr" anchorCtr="1"/>
          <a:lstStyle/>
          <a:p>
            <a:pPr algn="ctr">
              <a:spcBef>
                <a:spcPct val="50000"/>
              </a:spcBef>
            </a:pPr>
            <a:r>
              <a:rPr kumimoji="1" lang="en-US" altLang="zh-CN" sz="1200" b="1">
                <a:solidFill>
                  <a:srgbClr val="800000"/>
                </a:solidFill>
                <a:latin typeface="Segoe UI" pitchFamily="34" charset="0"/>
                <a:ea typeface="隶书" pitchFamily="49" charset="-122"/>
              </a:rPr>
              <a:t>Planning &amp; accounting</a:t>
            </a:r>
          </a:p>
        </p:txBody>
      </p:sp>
      <p:sp>
        <p:nvSpPr>
          <p:cNvPr id="62" name="Text Box 18"/>
          <p:cNvSpPr txBox="1">
            <a:spLocks noChangeArrowheads="1"/>
          </p:cNvSpPr>
          <p:nvPr/>
        </p:nvSpPr>
        <p:spPr bwMode="auto">
          <a:xfrm>
            <a:off x="7308850" y="4076700"/>
            <a:ext cx="503238" cy="201612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72000" tIns="72000" rIns="126000" bIns="72000" anchor="ctr" anchorCtr="1"/>
          <a:lstStyle/>
          <a:p>
            <a:pPr algn="ctr">
              <a:spcBef>
                <a:spcPct val="50000"/>
              </a:spcBef>
            </a:pPr>
            <a:r>
              <a:rPr kumimoji="1" lang="en-US" altLang="zh-CN" sz="1200" b="1">
                <a:solidFill>
                  <a:srgbClr val="800000"/>
                </a:solidFill>
                <a:latin typeface="Segoe UI" pitchFamily="34" charset="0"/>
                <a:ea typeface="隶书" pitchFamily="49" charset="-122"/>
              </a:rPr>
              <a:t>Admin. support</a:t>
            </a:r>
          </a:p>
        </p:txBody>
      </p:sp>
      <p:sp>
        <p:nvSpPr>
          <p:cNvPr id="63" name="Text Box 19"/>
          <p:cNvSpPr txBox="1">
            <a:spLocks noChangeArrowheads="1"/>
          </p:cNvSpPr>
          <p:nvPr/>
        </p:nvSpPr>
        <p:spPr bwMode="auto">
          <a:xfrm>
            <a:off x="4500563" y="3568700"/>
            <a:ext cx="2527300" cy="43497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a:spAutoFit/>
          </a:bodyPr>
          <a:lstStyle/>
          <a:p>
            <a:pPr algn="ctr">
              <a:lnSpc>
                <a:spcPct val="70000"/>
              </a:lnSpc>
              <a:spcBef>
                <a:spcPct val="50000"/>
              </a:spcBef>
            </a:pPr>
            <a:r>
              <a:rPr kumimoji="1" lang="en-US" altLang="zh-CN" sz="1600" b="1">
                <a:solidFill>
                  <a:srgbClr val="800000"/>
                </a:solidFill>
                <a:latin typeface="Segoe UI" pitchFamily="34" charset="0"/>
                <a:ea typeface="隶书" pitchFamily="49" charset="-122"/>
              </a:rPr>
              <a:t>Project Management Center</a:t>
            </a:r>
          </a:p>
        </p:txBody>
      </p:sp>
      <p:sp>
        <p:nvSpPr>
          <p:cNvPr id="64" name="Text Box 20"/>
          <p:cNvSpPr txBox="1">
            <a:spLocks noChangeArrowheads="1"/>
          </p:cNvSpPr>
          <p:nvPr/>
        </p:nvSpPr>
        <p:spPr bwMode="auto">
          <a:xfrm>
            <a:off x="4932363" y="4075113"/>
            <a:ext cx="287337" cy="2017712"/>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72000" tIns="0" rIns="72000" bIns="0" anchor="ctr" anchorCtr="1"/>
          <a:lstStyle/>
          <a:p>
            <a:pPr algn="ctr">
              <a:spcBef>
                <a:spcPct val="50000"/>
              </a:spcBef>
            </a:pPr>
            <a:r>
              <a:rPr kumimoji="1" lang="en-US" altLang="zh-CN" sz="1200" b="1">
                <a:solidFill>
                  <a:srgbClr val="800000"/>
                </a:solidFill>
                <a:latin typeface="Segoe UI" pitchFamily="34" charset="0"/>
                <a:ea typeface="隶书" pitchFamily="49" charset="-122"/>
              </a:rPr>
              <a:t>Social welfare</a:t>
            </a:r>
          </a:p>
        </p:txBody>
      </p:sp>
      <p:sp>
        <p:nvSpPr>
          <p:cNvPr id="65" name="Text Box 21"/>
          <p:cNvSpPr txBox="1">
            <a:spLocks noChangeArrowheads="1"/>
          </p:cNvSpPr>
          <p:nvPr/>
        </p:nvSpPr>
        <p:spPr bwMode="auto">
          <a:xfrm>
            <a:off x="4500563" y="4076700"/>
            <a:ext cx="357187" cy="201612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72000" tIns="0" rIns="72000" bIns="0" anchor="ctr" anchorCtr="1"/>
          <a:lstStyle/>
          <a:p>
            <a:pPr algn="ctr">
              <a:spcBef>
                <a:spcPct val="50000"/>
              </a:spcBef>
            </a:pPr>
            <a:r>
              <a:rPr kumimoji="1" lang="en-US" altLang="zh-CN" sz="1200" b="1">
                <a:solidFill>
                  <a:srgbClr val="800000"/>
                </a:solidFill>
                <a:latin typeface="Segoe UI" pitchFamily="34" charset="0"/>
                <a:ea typeface="隶书" pitchFamily="49" charset="-122"/>
              </a:rPr>
              <a:t>Community Development </a:t>
            </a:r>
            <a:r>
              <a:rPr kumimoji="1" lang="en-GB" altLang="zh-CN" sz="1200" b="1">
                <a:solidFill>
                  <a:srgbClr val="800000"/>
                </a:solidFill>
                <a:latin typeface="Segoe UI" pitchFamily="34" charset="0"/>
                <a:ea typeface="隶书" pitchFamily="49" charset="-122"/>
              </a:rPr>
              <a:t>&amp; environ. protection</a:t>
            </a:r>
            <a:endParaRPr kumimoji="1" lang="en-US" altLang="zh-CN" sz="1200" b="1">
              <a:solidFill>
                <a:srgbClr val="800000"/>
              </a:solidFill>
              <a:latin typeface="Segoe UI" pitchFamily="34" charset="0"/>
              <a:ea typeface="隶书" pitchFamily="49" charset="-122"/>
            </a:endParaRPr>
          </a:p>
        </p:txBody>
      </p:sp>
      <p:sp>
        <p:nvSpPr>
          <p:cNvPr id="66" name="Text Box 22"/>
          <p:cNvSpPr txBox="1">
            <a:spLocks noChangeArrowheads="1"/>
          </p:cNvSpPr>
          <p:nvPr/>
        </p:nvSpPr>
        <p:spPr bwMode="auto">
          <a:xfrm>
            <a:off x="6621463" y="4078288"/>
            <a:ext cx="398462" cy="2014537"/>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72000" tIns="0" rIns="72000" bIns="0" anchor="ctr" anchorCtr="1"/>
          <a:lstStyle/>
          <a:p>
            <a:pPr algn="ctr">
              <a:spcBef>
                <a:spcPct val="50000"/>
              </a:spcBef>
            </a:pPr>
            <a:r>
              <a:rPr kumimoji="1" lang="en-US" altLang="zh-CN" sz="1200" b="1">
                <a:solidFill>
                  <a:srgbClr val="800000"/>
                </a:solidFill>
                <a:latin typeface="Segoe UI" pitchFamily="34" charset="0"/>
                <a:ea typeface="隶书" pitchFamily="49" charset="-122"/>
              </a:rPr>
              <a:t>Church &amp;  Social Service</a:t>
            </a:r>
          </a:p>
        </p:txBody>
      </p:sp>
      <p:sp>
        <p:nvSpPr>
          <p:cNvPr id="67" name="Text Box 23"/>
          <p:cNvSpPr txBox="1">
            <a:spLocks noChangeArrowheads="1"/>
          </p:cNvSpPr>
          <p:nvPr/>
        </p:nvSpPr>
        <p:spPr bwMode="auto">
          <a:xfrm>
            <a:off x="6084888" y="4084638"/>
            <a:ext cx="503237" cy="2008187"/>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72000" tIns="0" rIns="72000" bIns="0" anchor="ctr" anchorCtr="1"/>
          <a:lstStyle/>
          <a:p>
            <a:pPr algn="ctr">
              <a:spcBef>
                <a:spcPct val="50000"/>
              </a:spcBef>
            </a:pPr>
            <a:r>
              <a:rPr kumimoji="1" lang="en-US" altLang="zh-CN" sz="1400" b="1">
                <a:solidFill>
                  <a:srgbClr val="800000"/>
                </a:solidFill>
                <a:latin typeface="Segoe UI" pitchFamily="34" charset="0"/>
                <a:ea typeface="隶书" pitchFamily="49" charset="-122"/>
              </a:rPr>
              <a:t>Public Health &amp; HIV AIDS Prevention</a:t>
            </a:r>
            <a:r>
              <a:rPr kumimoji="1" lang="en-US" altLang="zh-CN" sz="900" b="1">
                <a:solidFill>
                  <a:srgbClr val="800000"/>
                </a:solidFill>
                <a:latin typeface="Segoe UI" pitchFamily="34" charset="0"/>
                <a:ea typeface="隶书" pitchFamily="49" charset="-122"/>
              </a:rPr>
              <a:t> </a:t>
            </a:r>
            <a:endParaRPr kumimoji="1" lang="en-US" altLang="zh-CN" sz="1200" b="1">
              <a:solidFill>
                <a:srgbClr val="800000"/>
              </a:solidFill>
              <a:latin typeface="Segoe UI" pitchFamily="34" charset="0"/>
              <a:ea typeface="隶书" pitchFamily="49" charset="-122"/>
            </a:endParaRPr>
          </a:p>
        </p:txBody>
      </p:sp>
      <p:sp>
        <p:nvSpPr>
          <p:cNvPr id="68" name="Text Box 24"/>
          <p:cNvSpPr txBox="1">
            <a:spLocks noChangeArrowheads="1"/>
          </p:cNvSpPr>
          <p:nvPr/>
        </p:nvSpPr>
        <p:spPr bwMode="auto">
          <a:xfrm>
            <a:off x="328613" y="3600450"/>
            <a:ext cx="1866900" cy="39052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a:spAutoFit/>
          </a:bodyPr>
          <a:lstStyle/>
          <a:p>
            <a:pPr algn="ctr">
              <a:lnSpc>
                <a:spcPct val="70000"/>
              </a:lnSpc>
              <a:spcBef>
                <a:spcPct val="50000"/>
              </a:spcBef>
            </a:pPr>
            <a:r>
              <a:rPr kumimoji="1" lang="en-US" altLang="zh-CN" sz="1400" b="1">
                <a:solidFill>
                  <a:srgbClr val="800000"/>
                </a:solidFill>
                <a:latin typeface="Segoe UI" pitchFamily="34" charset="0"/>
                <a:ea typeface="隶书" pitchFamily="49" charset="-122"/>
              </a:rPr>
              <a:t>Research &amp; Dev. Center</a:t>
            </a:r>
          </a:p>
        </p:txBody>
      </p:sp>
      <p:sp>
        <p:nvSpPr>
          <p:cNvPr id="69" name="Text Box 25"/>
          <p:cNvSpPr txBox="1">
            <a:spLocks noChangeArrowheads="1"/>
          </p:cNvSpPr>
          <p:nvPr/>
        </p:nvSpPr>
        <p:spPr bwMode="auto">
          <a:xfrm>
            <a:off x="971550" y="4125913"/>
            <a:ext cx="576263" cy="1966912"/>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144000" tIns="36000" rIns="144000" bIns="36000" anchor="ctr" anchorCtr="1"/>
          <a:lstStyle/>
          <a:p>
            <a:pPr algn="ctr">
              <a:spcBef>
                <a:spcPct val="50000"/>
              </a:spcBef>
            </a:pPr>
            <a:r>
              <a:rPr kumimoji="1" lang="en-US" altLang="zh-CN" sz="1200" b="1">
                <a:solidFill>
                  <a:srgbClr val="800000"/>
                </a:solidFill>
                <a:latin typeface="Segoe UI" pitchFamily="34" charset="0"/>
                <a:ea typeface="隶书" pitchFamily="49" charset="-122"/>
              </a:rPr>
              <a:t>Publicity &amp; Resource Development</a:t>
            </a:r>
          </a:p>
        </p:txBody>
      </p:sp>
      <p:sp>
        <p:nvSpPr>
          <p:cNvPr id="70" name="Text Box 26"/>
          <p:cNvSpPr txBox="1">
            <a:spLocks noChangeArrowheads="1"/>
          </p:cNvSpPr>
          <p:nvPr/>
        </p:nvSpPr>
        <p:spPr bwMode="auto">
          <a:xfrm>
            <a:off x="323850" y="4125913"/>
            <a:ext cx="576263" cy="1966912"/>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144000" tIns="36000" rIns="144000" bIns="36000" anchor="ctr" anchorCtr="1"/>
          <a:lstStyle/>
          <a:p>
            <a:pPr algn="ctr">
              <a:spcBef>
                <a:spcPct val="50000"/>
              </a:spcBef>
            </a:pPr>
            <a:r>
              <a:rPr kumimoji="1" lang="en-US" altLang="zh-CN" sz="1200" b="1">
                <a:solidFill>
                  <a:srgbClr val="800000"/>
                </a:solidFill>
                <a:latin typeface="Segoe UI" pitchFamily="34" charset="0"/>
                <a:ea typeface="隶书" pitchFamily="49" charset="-122"/>
              </a:rPr>
              <a:t>Education &amp; International Exchange</a:t>
            </a:r>
          </a:p>
        </p:txBody>
      </p:sp>
      <p:sp>
        <p:nvSpPr>
          <p:cNvPr id="71" name="Text Box 27"/>
          <p:cNvSpPr txBox="1">
            <a:spLocks noChangeArrowheads="1"/>
          </p:cNvSpPr>
          <p:nvPr/>
        </p:nvSpPr>
        <p:spPr bwMode="auto">
          <a:xfrm>
            <a:off x="1619250" y="4125913"/>
            <a:ext cx="576263" cy="1966912"/>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144000" tIns="36000" rIns="144000" bIns="36000" anchor="ctr" anchorCtr="1"/>
          <a:lstStyle/>
          <a:p>
            <a:pPr algn="ctr">
              <a:spcBef>
                <a:spcPct val="50000"/>
              </a:spcBef>
            </a:pPr>
            <a:r>
              <a:rPr kumimoji="1" lang="en-US" altLang="zh-CN" sz="1200" b="1">
                <a:solidFill>
                  <a:srgbClr val="800000"/>
                </a:solidFill>
                <a:latin typeface="Segoe UI" pitchFamily="34" charset="0"/>
                <a:ea typeface="隶书" pitchFamily="49" charset="-122"/>
              </a:rPr>
              <a:t>NGO Development Center</a:t>
            </a:r>
          </a:p>
        </p:txBody>
      </p:sp>
      <p:sp>
        <p:nvSpPr>
          <p:cNvPr id="72" name="Text Box 28"/>
          <p:cNvSpPr txBox="1">
            <a:spLocks noChangeArrowheads="1"/>
          </p:cNvSpPr>
          <p:nvPr/>
        </p:nvSpPr>
        <p:spPr bwMode="auto">
          <a:xfrm>
            <a:off x="5292725" y="4075113"/>
            <a:ext cx="358775" cy="2017712"/>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72000" tIns="0" rIns="72000" bIns="0" anchor="ctr" anchorCtr="1"/>
          <a:lstStyle/>
          <a:p>
            <a:pPr algn="ctr">
              <a:spcBef>
                <a:spcPct val="50000"/>
              </a:spcBef>
            </a:pPr>
            <a:r>
              <a:rPr kumimoji="1" lang="en-GB" altLang="zh-CN" sz="1400" b="1">
                <a:solidFill>
                  <a:srgbClr val="800000"/>
                </a:solidFill>
                <a:latin typeface="Segoe UI" pitchFamily="34" charset="0"/>
                <a:ea typeface="隶书" pitchFamily="49" charset="-122"/>
              </a:rPr>
              <a:t>Education and Orphan fostering</a:t>
            </a:r>
            <a:endParaRPr kumimoji="1" lang="en-US" altLang="zh-CN" sz="1400" b="1">
              <a:solidFill>
                <a:srgbClr val="800000"/>
              </a:solidFill>
              <a:latin typeface="Segoe UI" pitchFamily="34" charset="0"/>
              <a:ea typeface="隶书" pitchFamily="49" charset="-122"/>
            </a:endParaRPr>
          </a:p>
        </p:txBody>
      </p:sp>
      <p:sp>
        <p:nvSpPr>
          <p:cNvPr id="73" name="Text Box 29"/>
          <p:cNvSpPr txBox="1">
            <a:spLocks noChangeArrowheads="1"/>
          </p:cNvSpPr>
          <p:nvPr/>
        </p:nvSpPr>
        <p:spPr bwMode="auto">
          <a:xfrm>
            <a:off x="5724525" y="4075113"/>
            <a:ext cx="322263" cy="2017712"/>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72000" tIns="0" rIns="72000" bIns="0" anchor="ctr" anchorCtr="1"/>
          <a:lstStyle/>
          <a:p>
            <a:pPr algn="ctr">
              <a:spcBef>
                <a:spcPct val="50000"/>
              </a:spcBef>
            </a:pPr>
            <a:r>
              <a:rPr kumimoji="1" lang="en-GB" altLang="zh-CN" sz="1200" b="1">
                <a:solidFill>
                  <a:srgbClr val="800000"/>
                </a:solidFill>
                <a:latin typeface="Segoe UI" pitchFamily="34" charset="0"/>
                <a:ea typeface="隶书" pitchFamily="49" charset="-122"/>
              </a:rPr>
              <a:t>Disaster relief</a:t>
            </a:r>
            <a:endParaRPr kumimoji="1" lang="en-US" altLang="zh-CN" sz="1200" b="1">
              <a:solidFill>
                <a:srgbClr val="800000"/>
              </a:solidFill>
              <a:latin typeface="Segoe UI" pitchFamily="34" charset="0"/>
              <a:ea typeface="隶书" pitchFamily="49" charset="-122"/>
            </a:endParaRPr>
          </a:p>
        </p:txBody>
      </p:sp>
      <p:grpSp>
        <p:nvGrpSpPr>
          <p:cNvPr id="74" name="Group 30"/>
          <p:cNvGrpSpPr>
            <a:grpSpLocks/>
          </p:cNvGrpSpPr>
          <p:nvPr/>
        </p:nvGrpSpPr>
        <p:grpSpPr bwMode="auto">
          <a:xfrm>
            <a:off x="3556000" y="1516063"/>
            <a:ext cx="1819275" cy="590550"/>
            <a:chOff x="2369" y="759"/>
            <a:chExt cx="1008" cy="372"/>
          </a:xfrm>
        </p:grpSpPr>
        <p:sp>
          <p:nvSpPr>
            <p:cNvPr id="75" name="Text Box 31"/>
            <p:cNvSpPr txBox="1">
              <a:spLocks noChangeArrowheads="1"/>
            </p:cNvSpPr>
            <p:nvPr/>
          </p:nvSpPr>
          <p:spPr bwMode="auto">
            <a:xfrm>
              <a:off x="2384" y="759"/>
              <a:ext cx="987" cy="372"/>
            </a:xfrm>
            <a:prstGeom prst="rect">
              <a:avLst/>
            </a:prstGeom>
            <a:gradFill rotWithShape="0">
              <a:gsLst>
                <a:gs pos="0">
                  <a:srgbClr val="762F00"/>
                </a:gs>
                <a:gs pos="50000">
                  <a:srgbClr val="FF6600"/>
                </a:gs>
                <a:gs pos="100000">
                  <a:srgbClr val="762F00"/>
                </a:gs>
              </a:gsLst>
              <a:lin ang="5400000" scaled="1"/>
            </a:gradFill>
            <a:ln w="9525">
              <a:solidFill>
                <a:schemeClr val="bg1"/>
              </a:solidFill>
              <a:miter lim="800000"/>
              <a:headEnd/>
              <a:tailEnd/>
            </a:ln>
          </p:spPr>
          <p:txBody>
            <a:bodyPr lIns="90000" tIns="46800" rIns="90000" bIns="46800">
              <a:spAutoFit/>
            </a:bodyPr>
            <a:lstStyle/>
            <a:p>
              <a:pPr algn="ctr"/>
              <a:r>
                <a:rPr kumimoji="1" lang="en-US" altLang="zh-CN" sz="1600" b="1">
                  <a:solidFill>
                    <a:srgbClr val="FFFF00"/>
                  </a:solidFill>
                  <a:latin typeface="Segoe UI" pitchFamily="34" charset="0"/>
                  <a:ea typeface="黑体" pitchFamily="2" charset="-122"/>
                </a:rPr>
                <a:t>Executive Staff Meeting</a:t>
              </a:r>
            </a:p>
          </p:txBody>
        </p:sp>
        <p:sp>
          <p:nvSpPr>
            <p:cNvPr id="76" name="Line 32"/>
            <p:cNvSpPr>
              <a:spLocks noChangeShapeType="1"/>
            </p:cNvSpPr>
            <p:nvPr/>
          </p:nvSpPr>
          <p:spPr bwMode="auto">
            <a:xfrm>
              <a:off x="2369" y="934"/>
              <a:ext cx="1008" cy="0"/>
            </a:xfrm>
            <a:prstGeom prst="line">
              <a:avLst/>
            </a:prstGeom>
            <a:noFill/>
            <a:ln w="9525">
              <a:solidFill>
                <a:schemeClr val="bg1"/>
              </a:solidFill>
              <a:prstDash val="sysDot"/>
              <a:round/>
              <a:headEnd/>
              <a:tailEnd/>
            </a:ln>
          </p:spPr>
          <p:txBody>
            <a:bodyPr/>
            <a:lstStyle/>
            <a:p>
              <a:endParaRPr lang="en-AU"/>
            </a:p>
          </p:txBody>
        </p:sp>
      </p:grpSp>
      <p:sp>
        <p:nvSpPr>
          <p:cNvPr id="77" name="Rectangle 33"/>
          <p:cNvSpPr>
            <a:spLocks noChangeArrowheads="1"/>
          </p:cNvSpPr>
          <p:nvPr/>
        </p:nvSpPr>
        <p:spPr bwMode="auto">
          <a:xfrm>
            <a:off x="2411413" y="3571875"/>
            <a:ext cx="1873250" cy="2593975"/>
          </a:xfrm>
          <a:prstGeom prst="rect">
            <a:avLst/>
          </a:prstGeom>
          <a:gradFill rotWithShape="1">
            <a:gsLst>
              <a:gs pos="0">
                <a:srgbClr val="5E762F"/>
              </a:gs>
              <a:gs pos="50000">
                <a:srgbClr val="CCFF66"/>
              </a:gs>
              <a:gs pos="100000">
                <a:srgbClr val="5E762F"/>
              </a:gs>
            </a:gsLst>
            <a:lin ang="5400000" scaled="1"/>
          </a:gradFill>
          <a:ln w="28575">
            <a:noFill/>
            <a:prstDash val="sysDot"/>
            <a:miter lim="800000"/>
            <a:headEnd/>
            <a:tailEnd/>
          </a:ln>
        </p:spPr>
        <p:txBody>
          <a:bodyPr wrap="none" anchor="ctr"/>
          <a:lstStyle/>
          <a:p>
            <a:endParaRPr lang="en-AU"/>
          </a:p>
        </p:txBody>
      </p:sp>
      <p:sp>
        <p:nvSpPr>
          <p:cNvPr id="78" name="Line 34"/>
          <p:cNvSpPr>
            <a:spLocks noChangeShapeType="1"/>
          </p:cNvSpPr>
          <p:nvPr/>
        </p:nvSpPr>
        <p:spPr bwMode="auto">
          <a:xfrm>
            <a:off x="4427538" y="2132013"/>
            <a:ext cx="0" cy="1008062"/>
          </a:xfrm>
          <a:prstGeom prst="line">
            <a:avLst/>
          </a:prstGeom>
          <a:noFill/>
          <a:ln w="9525">
            <a:solidFill>
              <a:schemeClr val="bg1"/>
            </a:solidFill>
            <a:round/>
            <a:headEnd/>
            <a:tailEnd/>
          </a:ln>
        </p:spPr>
        <p:txBody>
          <a:bodyPr/>
          <a:lstStyle/>
          <a:p>
            <a:endParaRPr lang="en-AU"/>
          </a:p>
        </p:txBody>
      </p:sp>
      <p:sp>
        <p:nvSpPr>
          <p:cNvPr id="79" name="Line 35"/>
          <p:cNvSpPr>
            <a:spLocks noChangeShapeType="1"/>
          </p:cNvSpPr>
          <p:nvPr/>
        </p:nvSpPr>
        <p:spPr bwMode="auto">
          <a:xfrm>
            <a:off x="3276600" y="3140075"/>
            <a:ext cx="0" cy="431800"/>
          </a:xfrm>
          <a:prstGeom prst="line">
            <a:avLst/>
          </a:prstGeom>
          <a:noFill/>
          <a:ln w="9525">
            <a:solidFill>
              <a:schemeClr val="bg1"/>
            </a:solidFill>
            <a:round/>
            <a:headEnd/>
            <a:tailEnd/>
          </a:ln>
        </p:spPr>
        <p:txBody>
          <a:bodyPr/>
          <a:lstStyle/>
          <a:p>
            <a:endParaRPr lang="en-AU"/>
          </a:p>
        </p:txBody>
      </p:sp>
      <p:sp>
        <p:nvSpPr>
          <p:cNvPr id="80" name="Line 36"/>
          <p:cNvSpPr>
            <a:spLocks noChangeShapeType="1"/>
          </p:cNvSpPr>
          <p:nvPr/>
        </p:nvSpPr>
        <p:spPr bwMode="auto">
          <a:xfrm>
            <a:off x="5724525" y="3140075"/>
            <a:ext cx="0" cy="431800"/>
          </a:xfrm>
          <a:prstGeom prst="line">
            <a:avLst/>
          </a:prstGeom>
          <a:noFill/>
          <a:ln w="9525">
            <a:solidFill>
              <a:schemeClr val="bg1"/>
            </a:solidFill>
            <a:round/>
            <a:headEnd/>
            <a:tailEnd/>
          </a:ln>
        </p:spPr>
        <p:txBody>
          <a:bodyPr/>
          <a:lstStyle/>
          <a:p>
            <a:endParaRPr lang="en-AU"/>
          </a:p>
        </p:txBody>
      </p:sp>
      <p:sp>
        <p:nvSpPr>
          <p:cNvPr id="81" name="Text Box 37"/>
          <p:cNvSpPr txBox="1">
            <a:spLocks noChangeArrowheads="1"/>
          </p:cNvSpPr>
          <p:nvPr/>
        </p:nvSpPr>
        <p:spPr bwMode="auto">
          <a:xfrm>
            <a:off x="2411413" y="3571875"/>
            <a:ext cx="1866900" cy="39052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a:spAutoFit/>
          </a:bodyPr>
          <a:lstStyle/>
          <a:p>
            <a:pPr algn="ctr">
              <a:lnSpc>
                <a:spcPct val="70000"/>
              </a:lnSpc>
              <a:spcBef>
                <a:spcPct val="50000"/>
              </a:spcBef>
            </a:pPr>
            <a:r>
              <a:rPr kumimoji="1" lang="en-US" altLang="zh-CN" sz="1400" b="1">
                <a:solidFill>
                  <a:srgbClr val="800000"/>
                </a:solidFill>
                <a:latin typeface="Segoe UI" pitchFamily="34" charset="0"/>
                <a:ea typeface="隶书" pitchFamily="49" charset="-122"/>
              </a:rPr>
              <a:t>Social Service Center</a:t>
            </a:r>
          </a:p>
        </p:txBody>
      </p:sp>
      <p:sp>
        <p:nvSpPr>
          <p:cNvPr id="82" name="Text Box 38"/>
          <p:cNvSpPr txBox="1">
            <a:spLocks noChangeArrowheads="1"/>
          </p:cNvSpPr>
          <p:nvPr/>
        </p:nvSpPr>
        <p:spPr bwMode="auto">
          <a:xfrm>
            <a:off x="2916238" y="4102100"/>
            <a:ext cx="642937" cy="199072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144000" tIns="36000" rIns="144000" bIns="36000" anchor="ctr" anchorCtr="1"/>
          <a:lstStyle/>
          <a:p>
            <a:pPr algn="ctr">
              <a:spcBef>
                <a:spcPct val="50000"/>
              </a:spcBef>
            </a:pPr>
            <a:r>
              <a:rPr kumimoji="1" lang="en-US" altLang="zh-CN" sz="1200" b="1">
                <a:solidFill>
                  <a:srgbClr val="800000"/>
                </a:solidFill>
                <a:latin typeface="Segoe UI" pitchFamily="34" charset="0"/>
                <a:ea typeface="隶书" pitchFamily="49" charset="-122"/>
              </a:rPr>
              <a:t>Amity Home of Blessings</a:t>
            </a:r>
          </a:p>
        </p:txBody>
      </p:sp>
      <p:sp>
        <p:nvSpPr>
          <p:cNvPr id="83" name="Text Box 39"/>
          <p:cNvSpPr txBox="1">
            <a:spLocks noChangeArrowheads="1"/>
          </p:cNvSpPr>
          <p:nvPr/>
        </p:nvSpPr>
        <p:spPr bwMode="auto">
          <a:xfrm>
            <a:off x="2459038" y="4102100"/>
            <a:ext cx="384175" cy="199072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144000" tIns="36000" rIns="144000" bIns="36000" anchor="ctr" anchorCtr="1"/>
          <a:lstStyle/>
          <a:p>
            <a:pPr algn="ctr">
              <a:spcBef>
                <a:spcPct val="50000"/>
              </a:spcBef>
            </a:pPr>
            <a:r>
              <a:rPr kumimoji="1" lang="en-US" altLang="zh-CN" sz="1200" b="1">
                <a:solidFill>
                  <a:srgbClr val="800000"/>
                </a:solidFill>
                <a:latin typeface="Segoe UI" pitchFamily="34" charset="0"/>
                <a:ea typeface="隶书" pitchFamily="49" charset="-122"/>
              </a:rPr>
              <a:t>Amity Bakery</a:t>
            </a:r>
          </a:p>
        </p:txBody>
      </p:sp>
      <p:sp>
        <p:nvSpPr>
          <p:cNvPr id="84" name="Text Box 40"/>
          <p:cNvSpPr txBox="1">
            <a:spLocks noChangeArrowheads="1"/>
          </p:cNvSpPr>
          <p:nvPr/>
        </p:nvSpPr>
        <p:spPr bwMode="auto">
          <a:xfrm>
            <a:off x="3635375" y="4102100"/>
            <a:ext cx="642938" cy="1990725"/>
          </a:xfrm>
          <a:prstGeom prst="rect">
            <a:avLst/>
          </a:prstGeom>
          <a:gradFill rotWithShape="1">
            <a:gsLst>
              <a:gs pos="0">
                <a:srgbClr val="5E762F"/>
              </a:gs>
              <a:gs pos="50000">
                <a:srgbClr val="CCFF66"/>
              </a:gs>
              <a:gs pos="100000">
                <a:srgbClr val="5E762F"/>
              </a:gs>
            </a:gsLst>
            <a:lin ang="5400000" scaled="1"/>
          </a:gradFill>
          <a:ln w="9525">
            <a:noFill/>
            <a:miter lim="800000"/>
            <a:headEnd/>
            <a:tailEnd/>
          </a:ln>
        </p:spPr>
        <p:txBody>
          <a:bodyPr vert="eaVert" lIns="144000" tIns="36000" rIns="144000" bIns="36000" anchor="ctr" anchorCtr="1"/>
          <a:lstStyle/>
          <a:p>
            <a:pPr algn="ctr">
              <a:spcBef>
                <a:spcPct val="50000"/>
              </a:spcBef>
            </a:pPr>
            <a:r>
              <a:rPr kumimoji="1" lang="en-US" altLang="zh-CN" sz="1200" b="1">
                <a:solidFill>
                  <a:srgbClr val="800000"/>
                </a:solidFill>
                <a:latin typeface="Segoe UI" pitchFamily="34" charset="0"/>
                <a:ea typeface="隶书" pitchFamily="49" charset="-122"/>
              </a:rPr>
              <a:t>Amity Children Development Center</a:t>
            </a:r>
          </a:p>
        </p:txBody>
      </p:sp>
      <p:sp>
        <p:nvSpPr>
          <p:cNvPr id="85" name="Line 41"/>
          <p:cNvSpPr>
            <a:spLocks noChangeShapeType="1"/>
          </p:cNvSpPr>
          <p:nvPr/>
        </p:nvSpPr>
        <p:spPr bwMode="auto">
          <a:xfrm>
            <a:off x="1403350" y="3140075"/>
            <a:ext cx="6697663" cy="0"/>
          </a:xfrm>
          <a:prstGeom prst="line">
            <a:avLst/>
          </a:prstGeom>
          <a:noFill/>
          <a:ln w="9525">
            <a:solidFill>
              <a:schemeClr val="bg1"/>
            </a:solidFill>
            <a:round/>
            <a:headEnd/>
            <a:tailEnd/>
          </a:ln>
        </p:spPr>
        <p:txBody>
          <a:bodyPr/>
          <a:lstStyle/>
          <a:p>
            <a:endParaRPr lang="en-AU"/>
          </a:p>
        </p:txBody>
      </p:sp>
      <p:sp>
        <p:nvSpPr>
          <p:cNvPr id="86" name="Line 42"/>
          <p:cNvSpPr>
            <a:spLocks noChangeShapeType="1"/>
          </p:cNvSpPr>
          <p:nvPr/>
        </p:nvSpPr>
        <p:spPr bwMode="auto">
          <a:xfrm>
            <a:off x="1403350" y="3140075"/>
            <a:ext cx="0" cy="431800"/>
          </a:xfrm>
          <a:prstGeom prst="line">
            <a:avLst/>
          </a:prstGeom>
          <a:noFill/>
          <a:ln w="9525">
            <a:solidFill>
              <a:schemeClr val="bg1"/>
            </a:solidFill>
            <a:round/>
            <a:headEnd/>
            <a:tailEnd/>
          </a:ln>
        </p:spPr>
        <p:txBody>
          <a:bodyPr/>
          <a:lstStyle/>
          <a:p>
            <a:endParaRPr lang="en-AU"/>
          </a:p>
        </p:txBody>
      </p:sp>
      <p:sp>
        <p:nvSpPr>
          <p:cNvPr id="87" name="Line 43"/>
          <p:cNvSpPr>
            <a:spLocks noChangeShapeType="1"/>
          </p:cNvSpPr>
          <p:nvPr/>
        </p:nvSpPr>
        <p:spPr bwMode="auto">
          <a:xfrm>
            <a:off x="8101013" y="3140075"/>
            <a:ext cx="0" cy="431800"/>
          </a:xfrm>
          <a:prstGeom prst="line">
            <a:avLst/>
          </a:prstGeom>
          <a:noFill/>
          <a:ln w="9525">
            <a:solidFill>
              <a:schemeClr val="bg1"/>
            </a:solidFill>
            <a:round/>
            <a:headEnd/>
            <a:tailEnd/>
          </a:ln>
        </p:spPr>
        <p:txBody>
          <a:bodyPr/>
          <a:lstStyle/>
          <a:p>
            <a:endParaRPr lang="en-A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new-china-map 副本"/>
          <p:cNvPicPr>
            <a:picLocks noChangeAspect="1" noChangeArrowheads="1"/>
          </p:cNvPicPr>
          <p:nvPr/>
        </p:nvPicPr>
        <p:blipFill>
          <a:blip r:embed="rId2" cstate="print"/>
          <a:srcRect/>
          <a:stretch>
            <a:fillRect/>
          </a:stretch>
        </p:blipFill>
        <p:spPr bwMode="auto">
          <a:xfrm>
            <a:off x="539750" y="0"/>
            <a:ext cx="8051800" cy="6858000"/>
          </a:xfrm>
          <a:prstGeom prst="rect">
            <a:avLst/>
          </a:prstGeom>
          <a:noFill/>
          <a:ln w="9525">
            <a:noFill/>
            <a:miter lim="800000"/>
            <a:headEnd/>
            <a:tailEnd/>
          </a:ln>
        </p:spPr>
      </p:pic>
      <p:sp>
        <p:nvSpPr>
          <p:cNvPr id="5" name="Text Box 3"/>
          <p:cNvSpPr txBox="1">
            <a:spLocks noChangeArrowheads="1"/>
          </p:cNvSpPr>
          <p:nvPr/>
        </p:nvSpPr>
        <p:spPr bwMode="auto">
          <a:xfrm>
            <a:off x="0" y="0"/>
            <a:ext cx="1403350" cy="1878013"/>
          </a:xfrm>
          <a:prstGeom prst="rect">
            <a:avLst/>
          </a:prstGeom>
          <a:noFill/>
          <a:ln w="9525">
            <a:solidFill>
              <a:srgbClr val="FF0066"/>
            </a:solidFill>
            <a:miter lim="800000"/>
            <a:headEnd/>
            <a:tailEnd/>
          </a:ln>
        </p:spPr>
        <p:txBody>
          <a:bodyPr>
            <a:spAutoFit/>
          </a:bodyPr>
          <a:lstStyle/>
          <a:p>
            <a:pPr>
              <a:spcBef>
                <a:spcPct val="50000"/>
              </a:spcBef>
            </a:pPr>
            <a:r>
              <a:rPr lang="en-US" altLang="zh-CN" sz="800" b="1" dirty="0">
                <a:solidFill>
                  <a:srgbClr val="FF0000"/>
                </a:solidFill>
              </a:rPr>
              <a:t>Sichuan</a:t>
            </a:r>
          </a:p>
          <a:p>
            <a:pPr>
              <a:spcBef>
                <a:spcPct val="50000"/>
              </a:spcBef>
              <a:buFontTx/>
              <a:buChar char="•"/>
            </a:pPr>
            <a:r>
              <a:rPr lang="en-US" altLang="zh-CN" sz="800" b="1" dirty="0"/>
              <a:t> Yi </a:t>
            </a:r>
            <a:r>
              <a:rPr lang="en-US" altLang="zh-CN" sz="800" b="1" dirty="0">
                <a:solidFill>
                  <a:srgbClr val="FF0000"/>
                </a:solidFill>
              </a:rPr>
              <a:t>Ethnic Community Development Project in </a:t>
            </a:r>
            <a:r>
              <a:rPr lang="en-US" altLang="zh-CN" sz="800" b="1" dirty="0" err="1">
                <a:solidFill>
                  <a:srgbClr val="FF0000"/>
                </a:solidFill>
              </a:rPr>
              <a:t>Xide</a:t>
            </a:r>
            <a:r>
              <a:rPr lang="en-US" altLang="zh-CN" sz="800" b="1" dirty="0">
                <a:solidFill>
                  <a:srgbClr val="FF0000"/>
                </a:solidFill>
              </a:rPr>
              <a:t> County </a:t>
            </a:r>
          </a:p>
          <a:p>
            <a:pPr>
              <a:spcBef>
                <a:spcPct val="50000"/>
              </a:spcBef>
              <a:buFontTx/>
              <a:buChar char="•"/>
            </a:pPr>
            <a:r>
              <a:rPr lang="en-US" altLang="zh-CN" sz="800" b="1" dirty="0">
                <a:solidFill>
                  <a:srgbClr val="FF0000"/>
                </a:solidFill>
              </a:rPr>
              <a:t> Integrated Rural Development Program </a:t>
            </a:r>
            <a:r>
              <a:rPr lang="en-US" altLang="zh-CN" sz="800" b="1" dirty="0">
                <a:solidFill>
                  <a:schemeClr val="bg1"/>
                </a:solidFill>
              </a:rPr>
              <a:t>for Yi Community, </a:t>
            </a:r>
            <a:r>
              <a:rPr lang="en-US" altLang="zh-CN" sz="800" b="1" dirty="0" err="1">
                <a:solidFill>
                  <a:schemeClr val="bg1"/>
                </a:solidFill>
              </a:rPr>
              <a:t>Butuo</a:t>
            </a:r>
            <a:r>
              <a:rPr lang="en-US" altLang="zh-CN" sz="800" b="1" dirty="0">
                <a:solidFill>
                  <a:schemeClr val="bg1"/>
                </a:solidFill>
              </a:rPr>
              <a:t> County </a:t>
            </a:r>
          </a:p>
          <a:p>
            <a:pPr>
              <a:spcBef>
                <a:spcPct val="50000"/>
              </a:spcBef>
              <a:buFontTx/>
              <a:buChar char="•"/>
            </a:pPr>
            <a:r>
              <a:rPr lang="en-US" altLang="zh-CN" sz="800" b="1" dirty="0">
                <a:solidFill>
                  <a:schemeClr val="bg1"/>
                </a:solidFill>
              </a:rPr>
              <a:t> Community-based rehabilitation</a:t>
            </a:r>
          </a:p>
          <a:p>
            <a:pPr>
              <a:spcBef>
                <a:spcPct val="50000"/>
              </a:spcBef>
              <a:buFontTx/>
              <a:buChar char="•"/>
            </a:pPr>
            <a:r>
              <a:rPr lang="en-US" altLang="zh-CN" sz="800" b="1" dirty="0">
                <a:solidFill>
                  <a:schemeClr val="bg1"/>
                </a:solidFill>
              </a:rPr>
              <a:t>Blindness prevention</a:t>
            </a:r>
          </a:p>
          <a:p>
            <a:pPr>
              <a:spcBef>
                <a:spcPct val="50000"/>
              </a:spcBef>
            </a:pPr>
            <a:endParaRPr lang="en-US" altLang="zh-CN" sz="800" b="1" dirty="0">
              <a:solidFill>
                <a:schemeClr val="bg1"/>
              </a:solidFill>
            </a:endParaRPr>
          </a:p>
        </p:txBody>
      </p:sp>
      <p:sp>
        <p:nvSpPr>
          <p:cNvPr id="6" name="Text Box 4"/>
          <p:cNvSpPr txBox="1">
            <a:spLocks noChangeArrowheads="1"/>
          </p:cNvSpPr>
          <p:nvPr/>
        </p:nvSpPr>
        <p:spPr bwMode="auto">
          <a:xfrm>
            <a:off x="0" y="3284538"/>
            <a:ext cx="1619250" cy="2306637"/>
          </a:xfrm>
          <a:prstGeom prst="rect">
            <a:avLst/>
          </a:prstGeom>
          <a:solidFill>
            <a:srgbClr val="FFFF00">
              <a:alpha val="31000"/>
            </a:srgbClr>
          </a:solidFill>
          <a:ln w="9525">
            <a:solidFill>
              <a:srgbClr val="FF0066"/>
            </a:solidFill>
            <a:miter lim="800000"/>
            <a:headEnd/>
            <a:tailEnd/>
          </a:ln>
        </p:spPr>
        <p:txBody>
          <a:bodyPr>
            <a:spAutoFit/>
          </a:bodyPr>
          <a:lstStyle/>
          <a:p>
            <a:pPr>
              <a:spcBef>
                <a:spcPct val="50000"/>
              </a:spcBef>
            </a:pPr>
            <a:r>
              <a:rPr lang="en-US" altLang="zh-CN" sz="800" b="1" dirty="0">
                <a:solidFill>
                  <a:srgbClr val="FF0000"/>
                </a:solidFill>
                <a:latin typeface="Times New Roman" pitchFamily="18" charset="0"/>
              </a:rPr>
              <a:t>Yunnan</a:t>
            </a:r>
          </a:p>
          <a:p>
            <a:pPr>
              <a:spcBef>
                <a:spcPct val="50000"/>
              </a:spcBef>
              <a:buFontTx/>
              <a:buChar char="•"/>
            </a:pPr>
            <a:r>
              <a:rPr lang="en-US" altLang="zh-CN" sz="800" b="1" dirty="0">
                <a:solidFill>
                  <a:schemeClr val="bg1"/>
                </a:solidFill>
                <a:latin typeface="Times New Roman" pitchFamily="18" charset="0"/>
              </a:rPr>
              <a:t> Church-Based Community Development Program in </a:t>
            </a:r>
            <a:r>
              <a:rPr lang="en-US" altLang="zh-CN" sz="800" b="1" dirty="0" err="1">
                <a:solidFill>
                  <a:schemeClr val="bg1"/>
                </a:solidFill>
                <a:latin typeface="Times New Roman" pitchFamily="18" charset="0"/>
              </a:rPr>
              <a:t>Wuding</a:t>
            </a:r>
            <a:r>
              <a:rPr lang="en-US" altLang="zh-CN" sz="800" b="1" dirty="0">
                <a:solidFill>
                  <a:schemeClr val="bg1"/>
                </a:solidFill>
                <a:latin typeface="Times New Roman" pitchFamily="18" charset="0"/>
              </a:rPr>
              <a:t> County </a:t>
            </a:r>
          </a:p>
          <a:p>
            <a:pPr>
              <a:spcBef>
                <a:spcPct val="50000"/>
              </a:spcBef>
              <a:buFontTx/>
              <a:buChar char="•"/>
            </a:pPr>
            <a:r>
              <a:rPr lang="en-US" altLang="zh-CN" sz="800" b="1" dirty="0">
                <a:solidFill>
                  <a:schemeClr val="bg1"/>
                </a:solidFill>
                <a:latin typeface="Times New Roman" pitchFamily="18" charset="0"/>
              </a:rPr>
              <a:t>Integrated Rural Sustainable Development Program in </a:t>
            </a:r>
            <a:r>
              <a:rPr lang="en-US" altLang="zh-CN" sz="800" b="1" dirty="0" err="1">
                <a:solidFill>
                  <a:schemeClr val="bg1"/>
                </a:solidFill>
                <a:latin typeface="Times New Roman" pitchFamily="18" charset="0"/>
              </a:rPr>
              <a:t>Cangyuan</a:t>
            </a:r>
            <a:r>
              <a:rPr lang="en-US" altLang="zh-CN" sz="800" b="1" dirty="0">
                <a:solidFill>
                  <a:schemeClr val="bg1"/>
                </a:solidFill>
                <a:latin typeface="Times New Roman" pitchFamily="18" charset="0"/>
              </a:rPr>
              <a:t> County </a:t>
            </a:r>
          </a:p>
          <a:p>
            <a:pPr>
              <a:spcBef>
                <a:spcPct val="50000"/>
              </a:spcBef>
              <a:buFontTx/>
              <a:buChar char="•"/>
            </a:pPr>
            <a:r>
              <a:rPr lang="en-US" altLang="zh-CN" sz="800" b="1" dirty="0">
                <a:solidFill>
                  <a:schemeClr val="bg1"/>
                </a:solidFill>
                <a:latin typeface="Times New Roman" pitchFamily="18" charset="0"/>
              </a:rPr>
              <a:t> Food Security and Improvement of Ecological Environment </a:t>
            </a:r>
          </a:p>
          <a:p>
            <a:pPr>
              <a:spcBef>
                <a:spcPct val="50000"/>
              </a:spcBef>
              <a:buFontTx/>
              <a:buChar char="•"/>
            </a:pPr>
            <a:r>
              <a:rPr lang="en-US" altLang="zh-CN" sz="800" b="1" dirty="0">
                <a:solidFill>
                  <a:schemeClr val="bg1"/>
                </a:solidFill>
                <a:latin typeface="Times New Roman" pitchFamily="18" charset="0"/>
              </a:rPr>
              <a:t> Integrated Rural Sustainable Development, </a:t>
            </a:r>
            <a:r>
              <a:rPr lang="en-US" altLang="zh-CN" sz="800" b="1" dirty="0" err="1">
                <a:solidFill>
                  <a:schemeClr val="bg1"/>
                </a:solidFill>
                <a:latin typeface="Times New Roman" pitchFamily="18" charset="0"/>
              </a:rPr>
              <a:t>Honghe</a:t>
            </a:r>
            <a:r>
              <a:rPr lang="en-US" altLang="zh-CN" sz="800" b="1" dirty="0">
                <a:solidFill>
                  <a:schemeClr val="bg1"/>
                </a:solidFill>
                <a:latin typeface="Times New Roman" pitchFamily="18" charset="0"/>
              </a:rPr>
              <a:t> County </a:t>
            </a:r>
          </a:p>
          <a:p>
            <a:pPr>
              <a:spcBef>
                <a:spcPct val="50000"/>
              </a:spcBef>
              <a:buFontTx/>
              <a:buChar char="•"/>
            </a:pPr>
            <a:r>
              <a:rPr lang="en-US" altLang="zh-CN" sz="800" b="1" dirty="0">
                <a:solidFill>
                  <a:schemeClr val="bg1"/>
                </a:solidFill>
                <a:latin typeface="Times New Roman" pitchFamily="18" charset="0"/>
              </a:rPr>
              <a:t> HIV/AIDS Awareness and Family Care Training Program </a:t>
            </a:r>
          </a:p>
          <a:p>
            <a:pPr>
              <a:spcBef>
                <a:spcPct val="50000"/>
              </a:spcBef>
              <a:buFontTx/>
              <a:buChar char="•"/>
            </a:pPr>
            <a:r>
              <a:rPr lang="en-US" altLang="zh-CN" sz="800" b="1" dirty="0">
                <a:solidFill>
                  <a:schemeClr val="bg1"/>
                </a:solidFill>
                <a:latin typeface="Times New Roman" pitchFamily="18" charset="0"/>
              </a:rPr>
              <a:t> Earthquake relief in 1996</a:t>
            </a:r>
          </a:p>
        </p:txBody>
      </p:sp>
      <p:sp>
        <p:nvSpPr>
          <p:cNvPr id="7" name="Text Box 5"/>
          <p:cNvSpPr txBox="1">
            <a:spLocks noChangeArrowheads="1"/>
          </p:cNvSpPr>
          <p:nvPr/>
        </p:nvSpPr>
        <p:spPr bwMode="auto">
          <a:xfrm>
            <a:off x="0" y="1989138"/>
            <a:ext cx="1476375" cy="1193800"/>
          </a:xfrm>
          <a:prstGeom prst="rect">
            <a:avLst/>
          </a:prstGeom>
          <a:noFill/>
          <a:ln w="9525">
            <a:solidFill>
              <a:srgbClr val="FF0066"/>
            </a:solidFill>
            <a:miter lim="800000"/>
            <a:headEnd/>
            <a:tailEnd/>
          </a:ln>
        </p:spPr>
        <p:txBody>
          <a:bodyPr>
            <a:spAutoFit/>
          </a:bodyPr>
          <a:lstStyle/>
          <a:p>
            <a:pPr>
              <a:spcBef>
                <a:spcPct val="50000"/>
              </a:spcBef>
            </a:pPr>
            <a:r>
              <a:rPr lang="en-US" altLang="zh-CN" sz="900" b="1" dirty="0">
                <a:solidFill>
                  <a:srgbClr val="FF0000"/>
                </a:solidFill>
                <a:latin typeface="Book Antiqua" pitchFamily="18" charset="0"/>
              </a:rPr>
              <a:t>Qinghai</a:t>
            </a:r>
          </a:p>
          <a:p>
            <a:pPr>
              <a:spcBef>
                <a:spcPct val="50000"/>
              </a:spcBef>
              <a:buFontTx/>
              <a:buChar char="•"/>
            </a:pPr>
            <a:r>
              <a:rPr lang="en-US" altLang="zh-CN" sz="900" b="1" dirty="0">
                <a:solidFill>
                  <a:schemeClr val="bg1"/>
                </a:solidFill>
                <a:latin typeface="Book Antiqua" pitchFamily="18" charset="0"/>
              </a:rPr>
              <a:t> Solar and Biogas Program </a:t>
            </a:r>
          </a:p>
          <a:p>
            <a:pPr>
              <a:spcBef>
                <a:spcPct val="50000"/>
              </a:spcBef>
              <a:buFontTx/>
              <a:buChar char="•"/>
            </a:pPr>
            <a:r>
              <a:rPr lang="en-US" altLang="zh-CN" sz="900" b="1" dirty="0">
                <a:solidFill>
                  <a:schemeClr val="bg1"/>
                </a:solidFill>
                <a:latin typeface="Book Antiqua" pitchFamily="18" charset="0"/>
              </a:rPr>
              <a:t> Environment Protection and Community Development </a:t>
            </a:r>
          </a:p>
        </p:txBody>
      </p:sp>
      <p:sp>
        <p:nvSpPr>
          <p:cNvPr id="8" name="Text Box 6"/>
          <p:cNvSpPr txBox="1">
            <a:spLocks noChangeArrowheads="1"/>
          </p:cNvSpPr>
          <p:nvPr/>
        </p:nvSpPr>
        <p:spPr bwMode="auto">
          <a:xfrm>
            <a:off x="2051050" y="0"/>
            <a:ext cx="1655763" cy="1125538"/>
          </a:xfrm>
          <a:prstGeom prst="rect">
            <a:avLst/>
          </a:prstGeom>
          <a:noFill/>
          <a:ln w="9525">
            <a:solidFill>
              <a:srgbClr val="FF0066"/>
            </a:solidFill>
            <a:miter lim="800000"/>
            <a:headEnd/>
            <a:tailEnd/>
          </a:ln>
        </p:spPr>
        <p:txBody>
          <a:bodyPr>
            <a:spAutoFit/>
          </a:bodyPr>
          <a:lstStyle/>
          <a:p>
            <a:pPr>
              <a:spcBef>
                <a:spcPct val="50000"/>
              </a:spcBef>
            </a:pPr>
            <a:r>
              <a:rPr lang="en-US" altLang="zh-CN" sz="900" b="1" dirty="0">
                <a:solidFill>
                  <a:srgbClr val="FF0000"/>
                </a:solidFill>
              </a:rPr>
              <a:t>Inner Mongolia</a:t>
            </a:r>
          </a:p>
          <a:p>
            <a:pPr>
              <a:spcBef>
                <a:spcPct val="50000"/>
              </a:spcBef>
              <a:buFontTx/>
              <a:buChar char="•"/>
            </a:pPr>
            <a:r>
              <a:rPr lang="en-US" altLang="zh-CN" sz="900" b="1" dirty="0">
                <a:solidFill>
                  <a:schemeClr val="bg1"/>
                </a:solidFill>
              </a:rPr>
              <a:t>Environment Protection and Community Development</a:t>
            </a:r>
            <a:r>
              <a:rPr lang="en-US" altLang="zh-CN" sz="900" dirty="0">
                <a:solidFill>
                  <a:schemeClr val="bg1"/>
                </a:solidFill>
              </a:rPr>
              <a:t> </a:t>
            </a:r>
          </a:p>
          <a:p>
            <a:pPr>
              <a:spcBef>
                <a:spcPct val="50000"/>
              </a:spcBef>
              <a:buFontTx/>
              <a:buChar char="•"/>
            </a:pPr>
            <a:r>
              <a:rPr lang="en-US" altLang="zh-CN" sz="900" dirty="0">
                <a:solidFill>
                  <a:schemeClr val="bg1"/>
                </a:solidFill>
              </a:rPr>
              <a:t> Snowstorm relief</a:t>
            </a:r>
          </a:p>
          <a:p>
            <a:pPr>
              <a:spcBef>
                <a:spcPct val="50000"/>
              </a:spcBef>
              <a:buFontTx/>
              <a:buChar char="•"/>
            </a:pPr>
            <a:endParaRPr lang="en-US" altLang="zh-CN" sz="900" dirty="0">
              <a:solidFill>
                <a:schemeClr val="bg1"/>
              </a:solidFill>
            </a:endParaRPr>
          </a:p>
        </p:txBody>
      </p:sp>
      <p:sp>
        <p:nvSpPr>
          <p:cNvPr id="9" name="Text Box 7"/>
          <p:cNvSpPr txBox="1">
            <a:spLocks noChangeArrowheads="1"/>
          </p:cNvSpPr>
          <p:nvPr/>
        </p:nvSpPr>
        <p:spPr bwMode="auto">
          <a:xfrm>
            <a:off x="2411413" y="5864225"/>
            <a:ext cx="2305050" cy="1020763"/>
          </a:xfrm>
          <a:prstGeom prst="rect">
            <a:avLst/>
          </a:prstGeom>
          <a:noFill/>
          <a:ln w="9525">
            <a:solidFill>
              <a:srgbClr val="FF0066"/>
            </a:solidFill>
            <a:miter lim="800000"/>
            <a:headEnd/>
            <a:tailEnd/>
          </a:ln>
        </p:spPr>
        <p:txBody>
          <a:bodyPr>
            <a:spAutoFit/>
          </a:bodyPr>
          <a:lstStyle/>
          <a:p>
            <a:pPr>
              <a:spcBef>
                <a:spcPct val="50000"/>
              </a:spcBef>
            </a:pPr>
            <a:r>
              <a:rPr lang="en-US" altLang="zh-CN" sz="800" b="1" dirty="0" err="1">
                <a:solidFill>
                  <a:srgbClr val="FF0000"/>
                </a:solidFill>
              </a:rPr>
              <a:t>Guizhou</a:t>
            </a:r>
            <a:endParaRPr lang="en-US" altLang="zh-CN" sz="800" b="1" dirty="0">
              <a:solidFill>
                <a:srgbClr val="FF0000"/>
              </a:solidFill>
            </a:endParaRPr>
          </a:p>
          <a:p>
            <a:pPr>
              <a:spcBef>
                <a:spcPct val="50000"/>
              </a:spcBef>
              <a:buFontTx/>
              <a:buChar char="•"/>
            </a:pPr>
            <a:r>
              <a:rPr lang="en-US" altLang="zh-CN" sz="800" b="1" dirty="0"/>
              <a:t>Food </a:t>
            </a:r>
            <a:r>
              <a:rPr lang="en-US" altLang="zh-CN" sz="800" b="1" dirty="0">
                <a:solidFill>
                  <a:schemeClr val="bg1"/>
                </a:solidFill>
              </a:rPr>
              <a:t>Security and Improvement of Ecological Environment </a:t>
            </a:r>
          </a:p>
          <a:p>
            <a:pPr>
              <a:spcBef>
                <a:spcPct val="50000"/>
              </a:spcBef>
              <a:buFontTx/>
              <a:buChar char="•"/>
            </a:pPr>
            <a:r>
              <a:rPr lang="en-US" altLang="zh-CN" sz="800" b="1" dirty="0">
                <a:solidFill>
                  <a:schemeClr val="bg1"/>
                </a:solidFill>
              </a:rPr>
              <a:t> Integrated Rural Development Project in </a:t>
            </a:r>
            <a:r>
              <a:rPr lang="en-US" altLang="zh-CN" sz="800" b="1" dirty="0" err="1">
                <a:solidFill>
                  <a:schemeClr val="bg1"/>
                </a:solidFill>
              </a:rPr>
              <a:t>Puding</a:t>
            </a:r>
            <a:r>
              <a:rPr lang="en-US" altLang="zh-CN" sz="800" b="1" dirty="0">
                <a:solidFill>
                  <a:schemeClr val="bg1"/>
                </a:solidFill>
              </a:rPr>
              <a:t>, </a:t>
            </a:r>
            <a:r>
              <a:rPr lang="en-US" altLang="zh-CN" sz="800" b="1" dirty="0" err="1">
                <a:solidFill>
                  <a:schemeClr val="bg1"/>
                </a:solidFill>
              </a:rPr>
              <a:t>Guizhou</a:t>
            </a:r>
            <a:r>
              <a:rPr lang="en-US" altLang="zh-CN" sz="800" b="1" dirty="0">
                <a:solidFill>
                  <a:schemeClr val="bg1"/>
                </a:solidFill>
              </a:rPr>
              <a:t> Province </a:t>
            </a:r>
          </a:p>
          <a:p>
            <a:pPr>
              <a:spcBef>
                <a:spcPct val="50000"/>
              </a:spcBef>
              <a:buFontTx/>
              <a:buChar char="•"/>
            </a:pPr>
            <a:r>
              <a:rPr lang="en-US" altLang="zh-CN" sz="800" b="1" dirty="0">
                <a:solidFill>
                  <a:schemeClr val="bg1"/>
                </a:solidFill>
              </a:rPr>
              <a:t> Village doctor training</a:t>
            </a:r>
          </a:p>
        </p:txBody>
      </p:sp>
      <p:sp>
        <p:nvSpPr>
          <p:cNvPr id="10" name="Text Box 8"/>
          <p:cNvSpPr txBox="1">
            <a:spLocks noChangeArrowheads="1"/>
          </p:cNvSpPr>
          <p:nvPr/>
        </p:nvSpPr>
        <p:spPr bwMode="auto">
          <a:xfrm>
            <a:off x="5148263" y="333375"/>
            <a:ext cx="1223962" cy="836613"/>
          </a:xfrm>
          <a:prstGeom prst="rect">
            <a:avLst/>
          </a:prstGeom>
          <a:noFill/>
          <a:ln w="9525">
            <a:solidFill>
              <a:srgbClr val="FF0066"/>
            </a:solidFill>
            <a:miter lim="800000"/>
            <a:headEnd/>
            <a:tailEnd/>
          </a:ln>
        </p:spPr>
        <p:txBody>
          <a:bodyPr>
            <a:spAutoFit/>
          </a:bodyPr>
          <a:lstStyle/>
          <a:p>
            <a:pPr>
              <a:spcBef>
                <a:spcPct val="50000"/>
              </a:spcBef>
            </a:pPr>
            <a:r>
              <a:rPr lang="en-US" altLang="zh-CN" sz="800" b="1" dirty="0">
                <a:solidFill>
                  <a:srgbClr val="FF0000"/>
                </a:solidFill>
                <a:latin typeface="Times New Roman" pitchFamily="18" charset="0"/>
              </a:rPr>
              <a:t>Henan</a:t>
            </a:r>
          </a:p>
          <a:p>
            <a:pPr>
              <a:spcBef>
                <a:spcPct val="50000"/>
              </a:spcBef>
              <a:buFontTx/>
              <a:buChar char="•"/>
            </a:pPr>
            <a:r>
              <a:rPr lang="en-US" altLang="zh-CN" sz="800" dirty="0">
                <a:latin typeface="Times New Roman" pitchFamily="18" charset="0"/>
              </a:rPr>
              <a:t> </a:t>
            </a:r>
            <a:r>
              <a:rPr lang="en-US" altLang="zh-CN" sz="800" b="1" dirty="0">
                <a:solidFill>
                  <a:schemeClr val="bg1"/>
                </a:solidFill>
                <a:latin typeface="Times New Roman" pitchFamily="18" charset="0"/>
              </a:rPr>
              <a:t>HIV/AIDS Awareness and Family Care Training Program</a:t>
            </a:r>
            <a:r>
              <a:rPr lang="en-US" altLang="zh-CN" sz="800" dirty="0">
                <a:solidFill>
                  <a:schemeClr val="bg1"/>
                </a:solidFill>
                <a:latin typeface="Times New Roman" pitchFamily="18" charset="0"/>
              </a:rPr>
              <a:t> </a:t>
            </a:r>
          </a:p>
          <a:p>
            <a:pPr>
              <a:spcBef>
                <a:spcPct val="50000"/>
              </a:spcBef>
              <a:buFontTx/>
              <a:buChar char="•"/>
            </a:pPr>
            <a:r>
              <a:rPr lang="en-US" altLang="zh-CN" sz="800" dirty="0">
                <a:solidFill>
                  <a:schemeClr val="bg1"/>
                </a:solidFill>
                <a:latin typeface="Times New Roman" pitchFamily="18" charset="0"/>
              </a:rPr>
              <a:t> Rural Orphan Fostering</a:t>
            </a:r>
          </a:p>
        </p:txBody>
      </p:sp>
      <p:sp>
        <p:nvSpPr>
          <p:cNvPr id="11" name="Text Box 9"/>
          <p:cNvSpPr txBox="1">
            <a:spLocks noChangeArrowheads="1"/>
          </p:cNvSpPr>
          <p:nvPr/>
        </p:nvSpPr>
        <p:spPr bwMode="auto">
          <a:xfrm>
            <a:off x="5795963" y="5516563"/>
            <a:ext cx="1728787" cy="1327150"/>
          </a:xfrm>
          <a:prstGeom prst="rect">
            <a:avLst/>
          </a:prstGeom>
          <a:noFill/>
          <a:ln w="9525">
            <a:solidFill>
              <a:srgbClr val="FF0066"/>
            </a:solidFill>
            <a:miter lim="800000"/>
            <a:headEnd/>
            <a:tailEnd/>
          </a:ln>
        </p:spPr>
        <p:txBody>
          <a:bodyPr>
            <a:spAutoFit/>
          </a:bodyPr>
          <a:lstStyle/>
          <a:p>
            <a:pPr>
              <a:spcBef>
                <a:spcPct val="50000"/>
              </a:spcBef>
            </a:pPr>
            <a:r>
              <a:rPr lang="en-US" altLang="zh-CN" sz="800" b="1" dirty="0">
                <a:solidFill>
                  <a:srgbClr val="FF0000"/>
                </a:solidFill>
                <a:latin typeface="Times New Roman" pitchFamily="18" charset="0"/>
              </a:rPr>
              <a:t>Guangxi</a:t>
            </a:r>
          </a:p>
          <a:p>
            <a:pPr>
              <a:spcBef>
                <a:spcPct val="50000"/>
              </a:spcBef>
              <a:buFontTx/>
              <a:buChar char="•"/>
            </a:pPr>
            <a:r>
              <a:rPr lang="en-US" altLang="zh-CN" sz="800" b="1" dirty="0">
                <a:solidFill>
                  <a:schemeClr val="bg1"/>
                </a:solidFill>
                <a:latin typeface="Times New Roman" pitchFamily="18" charset="0"/>
              </a:rPr>
              <a:t>  Yao and </a:t>
            </a:r>
            <a:r>
              <a:rPr lang="en-US" altLang="zh-CN" sz="800" b="1" dirty="0" err="1">
                <a:solidFill>
                  <a:schemeClr val="bg1"/>
                </a:solidFill>
                <a:latin typeface="Times New Roman" pitchFamily="18" charset="0"/>
              </a:rPr>
              <a:t>Zhuang</a:t>
            </a:r>
            <a:r>
              <a:rPr lang="en-US" altLang="zh-CN" sz="800" b="1" dirty="0">
                <a:solidFill>
                  <a:schemeClr val="bg1"/>
                </a:solidFill>
                <a:latin typeface="Times New Roman" pitchFamily="18" charset="0"/>
              </a:rPr>
              <a:t> Ethnic Community Poverty Reduction </a:t>
            </a:r>
          </a:p>
          <a:p>
            <a:pPr>
              <a:spcBef>
                <a:spcPct val="50000"/>
              </a:spcBef>
              <a:buFontTx/>
              <a:buChar char="•"/>
            </a:pPr>
            <a:r>
              <a:rPr lang="en-US" altLang="zh-CN" sz="800" b="1" dirty="0">
                <a:latin typeface="Times New Roman" pitchFamily="18" charset="0"/>
              </a:rPr>
              <a:t> </a:t>
            </a:r>
            <a:r>
              <a:rPr lang="en-US" altLang="zh-CN" sz="800" b="1" dirty="0">
                <a:solidFill>
                  <a:schemeClr val="bg1"/>
                </a:solidFill>
                <a:latin typeface="Times New Roman" pitchFamily="18" charset="0"/>
              </a:rPr>
              <a:t>Integrated Rural Development in </a:t>
            </a:r>
            <a:r>
              <a:rPr lang="en-US" altLang="zh-CN" sz="800" b="1" dirty="0" err="1">
                <a:solidFill>
                  <a:schemeClr val="bg1"/>
                </a:solidFill>
                <a:latin typeface="Times New Roman" pitchFamily="18" charset="0"/>
              </a:rPr>
              <a:t>Lingyun</a:t>
            </a:r>
            <a:endParaRPr lang="en-US" altLang="zh-CN" sz="800" b="1" dirty="0">
              <a:solidFill>
                <a:schemeClr val="bg1"/>
              </a:solidFill>
              <a:latin typeface="Times New Roman" pitchFamily="18" charset="0"/>
            </a:endParaRPr>
          </a:p>
          <a:p>
            <a:pPr>
              <a:spcBef>
                <a:spcPct val="50000"/>
              </a:spcBef>
              <a:buFontTx/>
              <a:buChar char="•"/>
            </a:pPr>
            <a:r>
              <a:rPr lang="en-US" altLang="zh-CN" sz="800" b="1" dirty="0">
                <a:solidFill>
                  <a:schemeClr val="bg1"/>
                </a:solidFill>
                <a:latin typeface="Times New Roman" pitchFamily="18" charset="0"/>
              </a:rPr>
              <a:t> Amity Teachers Program</a:t>
            </a:r>
          </a:p>
          <a:p>
            <a:pPr>
              <a:spcBef>
                <a:spcPct val="50000"/>
              </a:spcBef>
              <a:buFontTx/>
              <a:buChar char="•"/>
            </a:pPr>
            <a:r>
              <a:rPr lang="en-US" altLang="zh-CN" sz="800" b="1" dirty="0">
                <a:solidFill>
                  <a:schemeClr val="bg1"/>
                </a:solidFill>
                <a:latin typeface="Times New Roman" pitchFamily="18" charset="0"/>
              </a:rPr>
              <a:t> Libraries of Special Education Schools </a:t>
            </a:r>
          </a:p>
        </p:txBody>
      </p:sp>
      <p:sp>
        <p:nvSpPr>
          <p:cNvPr id="12" name="Text Box 10"/>
          <p:cNvSpPr txBox="1">
            <a:spLocks noChangeArrowheads="1"/>
          </p:cNvSpPr>
          <p:nvPr/>
        </p:nvSpPr>
        <p:spPr bwMode="auto">
          <a:xfrm>
            <a:off x="6588125" y="0"/>
            <a:ext cx="1871663" cy="1695450"/>
          </a:xfrm>
          <a:prstGeom prst="rect">
            <a:avLst/>
          </a:prstGeom>
          <a:noFill/>
          <a:ln w="9525">
            <a:solidFill>
              <a:srgbClr val="FF0066"/>
            </a:solidFill>
            <a:miter lim="800000"/>
            <a:headEnd/>
            <a:tailEnd/>
          </a:ln>
        </p:spPr>
        <p:txBody>
          <a:bodyPr>
            <a:spAutoFit/>
          </a:bodyPr>
          <a:lstStyle/>
          <a:p>
            <a:pPr>
              <a:spcBef>
                <a:spcPct val="50000"/>
              </a:spcBef>
            </a:pPr>
            <a:r>
              <a:rPr lang="en-US" altLang="zh-CN" sz="800" b="1" dirty="0">
                <a:solidFill>
                  <a:srgbClr val="FF0000"/>
                </a:solidFill>
                <a:latin typeface="Times New Roman" pitchFamily="18" charset="0"/>
              </a:rPr>
              <a:t>Gansu</a:t>
            </a:r>
          </a:p>
          <a:p>
            <a:pPr>
              <a:spcBef>
                <a:spcPct val="50000"/>
              </a:spcBef>
              <a:buFontTx/>
              <a:buChar char="•"/>
            </a:pPr>
            <a:r>
              <a:rPr lang="en-US" altLang="zh-CN" sz="800" b="1" dirty="0">
                <a:solidFill>
                  <a:schemeClr val="bg1"/>
                </a:solidFill>
                <a:latin typeface="Times New Roman" pitchFamily="18" charset="0"/>
              </a:rPr>
              <a:t> Gansu Ecological Poverty Reduction Project </a:t>
            </a:r>
          </a:p>
          <a:p>
            <a:pPr>
              <a:spcBef>
                <a:spcPct val="50000"/>
              </a:spcBef>
              <a:buFontTx/>
              <a:buChar char="•"/>
            </a:pPr>
            <a:r>
              <a:rPr lang="en-US" altLang="zh-CN" sz="800" b="1" dirty="0">
                <a:solidFill>
                  <a:schemeClr val="bg1"/>
                </a:solidFill>
                <a:latin typeface="Times New Roman" pitchFamily="18" charset="0"/>
              </a:rPr>
              <a:t> Iodine deficiency disease prevention program in Gansu </a:t>
            </a:r>
          </a:p>
          <a:p>
            <a:pPr>
              <a:spcBef>
                <a:spcPct val="50000"/>
              </a:spcBef>
              <a:buFontTx/>
              <a:buChar char="•"/>
            </a:pPr>
            <a:r>
              <a:rPr lang="en-US" altLang="zh-CN" sz="800" b="1" dirty="0">
                <a:solidFill>
                  <a:schemeClr val="bg1"/>
                </a:solidFill>
                <a:latin typeface="Times New Roman" pitchFamily="18" charset="0"/>
              </a:rPr>
              <a:t>Amity Teachers Program</a:t>
            </a:r>
          </a:p>
          <a:p>
            <a:pPr>
              <a:spcBef>
                <a:spcPct val="50000"/>
              </a:spcBef>
              <a:buFontTx/>
              <a:buChar char="•"/>
            </a:pPr>
            <a:r>
              <a:rPr lang="en-US" altLang="zh-CN" sz="800" b="1" dirty="0">
                <a:solidFill>
                  <a:schemeClr val="bg1"/>
                </a:solidFill>
                <a:latin typeface="Times New Roman" pitchFamily="18" charset="0"/>
              </a:rPr>
              <a:t>Gynecological disease control and treatment</a:t>
            </a:r>
          </a:p>
          <a:p>
            <a:pPr>
              <a:spcBef>
                <a:spcPct val="50000"/>
              </a:spcBef>
              <a:buFontTx/>
              <a:buChar char="•"/>
            </a:pPr>
            <a:r>
              <a:rPr lang="en-US" altLang="zh-CN" sz="800" b="1" dirty="0">
                <a:solidFill>
                  <a:schemeClr val="bg1"/>
                </a:solidFill>
                <a:latin typeface="Times New Roman" pitchFamily="18" charset="0"/>
              </a:rPr>
              <a:t>Village doctor training</a:t>
            </a:r>
          </a:p>
          <a:p>
            <a:pPr>
              <a:spcBef>
                <a:spcPct val="50000"/>
              </a:spcBef>
              <a:buFontTx/>
              <a:buChar char="•"/>
            </a:pPr>
            <a:r>
              <a:rPr lang="en-US" altLang="zh-CN" sz="800" b="1" dirty="0">
                <a:solidFill>
                  <a:schemeClr val="bg1"/>
                </a:solidFill>
                <a:latin typeface="Times New Roman" pitchFamily="18" charset="0"/>
              </a:rPr>
              <a:t>Blindness prevention</a:t>
            </a:r>
          </a:p>
        </p:txBody>
      </p:sp>
      <p:sp>
        <p:nvSpPr>
          <p:cNvPr id="13" name="Text Box 11"/>
          <p:cNvSpPr txBox="1">
            <a:spLocks noChangeArrowheads="1"/>
          </p:cNvSpPr>
          <p:nvPr/>
        </p:nvSpPr>
        <p:spPr bwMode="auto">
          <a:xfrm>
            <a:off x="7596188" y="3933825"/>
            <a:ext cx="1187450" cy="2308324"/>
          </a:xfrm>
          <a:prstGeom prst="rect">
            <a:avLst/>
          </a:prstGeom>
          <a:noFill/>
          <a:ln w="9525">
            <a:solidFill>
              <a:srgbClr val="FF0066"/>
            </a:solidFill>
            <a:miter lim="800000"/>
            <a:headEnd/>
            <a:tailEnd/>
          </a:ln>
        </p:spPr>
        <p:txBody>
          <a:bodyPr>
            <a:spAutoFit/>
          </a:bodyPr>
          <a:lstStyle/>
          <a:p>
            <a:pPr>
              <a:spcBef>
                <a:spcPct val="50000"/>
              </a:spcBef>
            </a:pPr>
            <a:r>
              <a:rPr lang="en-US" altLang="zh-CN" sz="800" b="1" dirty="0">
                <a:solidFill>
                  <a:srgbClr val="FF0000"/>
                </a:solidFill>
                <a:latin typeface="Times New Roman" pitchFamily="18" charset="0"/>
              </a:rPr>
              <a:t>Hunan</a:t>
            </a:r>
          </a:p>
          <a:p>
            <a:pPr>
              <a:spcBef>
                <a:spcPct val="50000"/>
              </a:spcBef>
              <a:buFontTx/>
              <a:buChar char="•"/>
            </a:pPr>
            <a:r>
              <a:rPr lang="en-US" altLang="zh-CN" sz="800" b="1" dirty="0">
                <a:latin typeface="Times New Roman" pitchFamily="18" charset="0"/>
              </a:rPr>
              <a:t> </a:t>
            </a:r>
            <a:r>
              <a:rPr lang="en-US" altLang="zh-CN" sz="800" b="1" dirty="0">
                <a:solidFill>
                  <a:schemeClr val="bg1"/>
                </a:solidFill>
                <a:latin typeface="Times New Roman" pitchFamily="18" charset="0"/>
              </a:rPr>
              <a:t>Integrated Development Project in Western Hunan</a:t>
            </a:r>
          </a:p>
          <a:p>
            <a:pPr>
              <a:spcBef>
                <a:spcPct val="50000"/>
              </a:spcBef>
              <a:buFontTx/>
              <a:buChar char="•"/>
            </a:pPr>
            <a:r>
              <a:rPr lang="en-US" altLang="zh-CN" sz="800" b="1" dirty="0">
                <a:solidFill>
                  <a:schemeClr val="bg1"/>
                </a:solidFill>
                <a:latin typeface="Times New Roman" pitchFamily="18" charset="0"/>
              </a:rPr>
              <a:t> Foster Care and Education Sponsorship for Orphans, Grandma Plan in the orphanages </a:t>
            </a:r>
          </a:p>
          <a:p>
            <a:pPr>
              <a:spcBef>
                <a:spcPct val="50000"/>
              </a:spcBef>
              <a:buFontTx/>
              <a:buChar char="•"/>
            </a:pPr>
            <a:r>
              <a:rPr lang="en-US" altLang="zh-CN" sz="800" b="1" dirty="0">
                <a:solidFill>
                  <a:schemeClr val="bg1"/>
                </a:solidFill>
                <a:latin typeface="Times New Roman" pitchFamily="18" charset="0"/>
              </a:rPr>
              <a:t>Community-based Rehabilitation, Medical support and Micro-credit loan Projects for leprosy victims </a:t>
            </a:r>
          </a:p>
          <a:p>
            <a:pPr>
              <a:spcBef>
                <a:spcPct val="50000"/>
              </a:spcBef>
              <a:buFontTx/>
              <a:buChar char="•"/>
            </a:pPr>
            <a:r>
              <a:rPr lang="en-US" altLang="zh-CN" sz="800" b="1" dirty="0">
                <a:latin typeface="Times New Roman" pitchFamily="18" charset="0"/>
              </a:rPr>
              <a:t>Blindness prevention</a:t>
            </a:r>
          </a:p>
        </p:txBody>
      </p:sp>
      <p:sp>
        <p:nvSpPr>
          <p:cNvPr id="14" name="Text Box 12"/>
          <p:cNvSpPr txBox="1">
            <a:spLocks noChangeArrowheads="1"/>
          </p:cNvSpPr>
          <p:nvPr/>
        </p:nvSpPr>
        <p:spPr bwMode="auto">
          <a:xfrm>
            <a:off x="3924300" y="0"/>
            <a:ext cx="1008063" cy="1631950"/>
          </a:xfrm>
          <a:prstGeom prst="rect">
            <a:avLst/>
          </a:prstGeom>
          <a:noFill/>
          <a:ln w="9525">
            <a:solidFill>
              <a:srgbClr val="FF0066"/>
            </a:solidFill>
            <a:miter lim="800000"/>
            <a:headEnd/>
            <a:tailEnd/>
          </a:ln>
        </p:spPr>
        <p:txBody>
          <a:bodyPr>
            <a:spAutoFit/>
          </a:bodyPr>
          <a:lstStyle/>
          <a:p>
            <a:pPr>
              <a:spcBef>
                <a:spcPct val="50000"/>
              </a:spcBef>
            </a:pPr>
            <a:r>
              <a:rPr lang="en-US" altLang="zh-CN" sz="800" b="1" dirty="0">
                <a:solidFill>
                  <a:srgbClr val="FF0000"/>
                </a:solidFill>
              </a:rPr>
              <a:t>Ningxia</a:t>
            </a:r>
          </a:p>
          <a:p>
            <a:pPr>
              <a:spcBef>
                <a:spcPct val="50000"/>
              </a:spcBef>
              <a:buFontTx/>
              <a:buChar char="•"/>
            </a:pPr>
            <a:r>
              <a:rPr lang="en-US" altLang="zh-CN" sz="800" b="1" dirty="0">
                <a:solidFill>
                  <a:schemeClr val="bg1"/>
                </a:solidFill>
              </a:rPr>
              <a:t>Land management and community integrated development in </a:t>
            </a:r>
            <a:r>
              <a:rPr lang="en-US" altLang="zh-CN" sz="800" b="1" dirty="0" err="1">
                <a:solidFill>
                  <a:schemeClr val="bg1"/>
                </a:solidFill>
              </a:rPr>
              <a:t>Yanchi</a:t>
            </a:r>
            <a:endParaRPr lang="en-US" altLang="zh-CN" sz="800" b="1" dirty="0">
              <a:solidFill>
                <a:schemeClr val="bg1"/>
              </a:solidFill>
            </a:endParaRPr>
          </a:p>
          <a:p>
            <a:pPr>
              <a:spcBef>
                <a:spcPct val="50000"/>
              </a:spcBef>
              <a:buFontTx/>
              <a:buChar char="•"/>
            </a:pPr>
            <a:r>
              <a:rPr lang="en-US" altLang="zh-CN" sz="800" b="1" dirty="0">
                <a:solidFill>
                  <a:schemeClr val="bg1"/>
                </a:solidFill>
              </a:rPr>
              <a:t>Village doctor training</a:t>
            </a:r>
          </a:p>
          <a:p>
            <a:pPr>
              <a:spcBef>
                <a:spcPct val="50000"/>
              </a:spcBef>
              <a:buFontTx/>
              <a:buChar char="•"/>
            </a:pPr>
            <a:r>
              <a:rPr lang="en-US" altLang="zh-CN" sz="800" b="1" dirty="0">
                <a:solidFill>
                  <a:schemeClr val="bg1"/>
                </a:solidFill>
              </a:rPr>
              <a:t> Blindness prevention</a:t>
            </a:r>
          </a:p>
        </p:txBody>
      </p:sp>
      <p:sp>
        <p:nvSpPr>
          <p:cNvPr id="15" name="Line 13"/>
          <p:cNvSpPr>
            <a:spLocks noChangeShapeType="1"/>
          </p:cNvSpPr>
          <p:nvPr/>
        </p:nvSpPr>
        <p:spPr bwMode="auto">
          <a:xfrm>
            <a:off x="1476375" y="3068638"/>
            <a:ext cx="2016125" cy="0"/>
          </a:xfrm>
          <a:prstGeom prst="line">
            <a:avLst/>
          </a:prstGeom>
          <a:noFill/>
          <a:ln w="9525">
            <a:solidFill>
              <a:srgbClr val="FF0066"/>
            </a:solidFill>
            <a:round/>
            <a:headEnd/>
            <a:tailEnd type="triangle" w="med" len="med"/>
          </a:ln>
        </p:spPr>
        <p:txBody>
          <a:bodyPr/>
          <a:lstStyle/>
          <a:p>
            <a:endParaRPr lang="en-AU"/>
          </a:p>
        </p:txBody>
      </p:sp>
      <p:sp>
        <p:nvSpPr>
          <p:cNvPr id="16" name="Text Box 14"/>
          <p:cNvSpPr txBox="1">
            <a:spLocks noChangeArrowheads="1"/>
          </p:cNvSpPr>
          <p:nvPr/>
        </p:nvSpPr>
        <p:spPr bwMode="auto">
          <a:xfrm>
            <a:off x="7235825" y="2492375"/>
            <a:ext cx="1511300" cy="1327150"/>
          </a:xfrm>
          <a:prstGeom prst="rect">
            <a:avLst/>
          </a:prstGeom>
          <a:noFill/>
          <a:ln w="9525">
            <a:solidFill>
              <a:srgbClr val="FF0066"/>
            </a:solidFill>
            <a:miter lim="800000"/>
            <a:headEnd/>
            <a:tailEnd/>
          </a:ln>
        </p:spPr>
        <p:txBody>
          <a:bodyPr>
            <a:spAutoFit/>
          </a:bodyPr>
          <a:lstStyle/>
          <a:p>
            <a:pPr>
              <a:spcBef>
                <a:spcPct val="50000"/>
              </a:spcBef>
            </a:pPr>
            <a:r>
              <a:rPr lang="en-US" altLang="zh-CN" sz="800" b="1" dirty="0">
                <a:solidFill>
                  <a:srgbClr val="FF0000"/>
                </a:solidFill>
                <a:latin typeface="Times New Roman" pitchFamily="18" charset="0"/>
              </a:rPr>
              <a:t>Jiangsu</a:t>
            </a:r>
          </a:p>
          <a:p>
            <a:pPr>
              <a:spcBef>
                <a:spcPct val="50000"/>
              </a:spcBef>
              <a:buFontTx/>
              <a:buChar char="•"/>
            </a:pPr>
            <a:r>
              <a:rPr lang="en-US" altLang="zh-CN" sz="800" b="1" dirty="0">
                <a:latin typeface="Times New Roman" pitchFamily="18" charset="0"/>
              </a:rPr>
              <a:t> </a:t>
            </a:r>
            <a:r>
              <a:rPr lang="en-US" altLang="zh-CN" sz="800" b="1" dirty="0">
                <a:solidFill>
                  <a:schemeClr val="bg1"/>
                </a:solidFill>
                <a:latin typeface="Times New Roman" pitchFamily="18" charset="0"/>
              </a:rPr>
              <a:t>Amity Teachers Program</a:t>
            </a:r>
          </a:p>
          <a:p>
            <a:pPr>
              <a:spcBef>
                <a:spcPct val="50000"/>
              </a:spcBef>
              <a:buFontTx/>
              <a:buChar char="•"/>
            </a:pPr>
            <a:r>
              <a:rPr lang="en-US" altLang="zh-CN" sz="800" b="1" dirty="0">
                <a:solidFill>
                  <a:schemeClr val="bg1"/>
                </a:solidFill>
                <a:latin typeface="Times New Roman" pitchFamily="18" charset="0"/>
              </a:rPr>
              <a:t> Flood relief in 1998</a:t>
            </a:r>
          </a:p>
          <a:p>
            <a:pPr>
              <a:spcBef>
                <a:spcPct val="50000"/>
              </a:spcBef>
              <a:buFontTx/>
              <a:buChar char="•"/>
            </a:pPr>
            <a:r>
              <a:rPr lang="en-US" altLang="zh-CN" sz="800" b="1" dirty="0">
                <a:solidFill>
                  <a:schemeClr val="bg1"/>
                </a:solidFill>
                <a:latin typeface="Times New Roman" pitchFamily="18" charset="0"/>
              </a:rPr>
              <a:t> Foster Care and Education Sponsorship for Orphans, Grandma Plan in the orphanages </a:t>
            </a:r>
          </a:p>
          <a:p>
            <a:pPr>
              <a:spcBef>
                <a:spcPct val="50000"/>
              </a:spcBef>
              <a:buFontTx/>
              <a:buChar char="•"/>
            </a:pPr>
            <a:r>
              <a:rPr lang="en-US" altLang="zh-CN" sz="800" b="1" dirty="0">
                <a:solidFill>
                  <a:schemeClr val="bg1"/>
                </a:solidFill>
                <a:latin typeface="Times New Roman" pitchFamily="18" charset="0"/>
              </a:rPr>
              <a:t>Bilingual Deaf Education </a:t>
            </a:r>
          </a:p>
        </p:txBody>
      </p:sp>
      <p:sp>
        <p:nvSpPr>
          <p:cNvPr id="17" name="Line 15"/>
          <p:cNvSpPr>
            <a:spLocks noChangeShapeType="1"/>
          </p:cNvSpPr>
          <p:nvPr/>
        </p:nvSpPr>
        <p:spPr bwMode="auto">
          <a:xfrm>
            <a:off x="1403350" y="1412875"/>
            <a:ext cx="3024188" cy="2665413"/>
          </a:xfrm>
          <a:prstGeom prst="line">
            <a:avLst/>
          </a:prstGeom>
          <a:noFill/>
          <a:ln w="6350">
            <a:solidFill>
              <a:srgbClr val="FF0066"/>
            </a:solidFill>
            <a:round/>
            <a:headEnd/>
            <a:tailEnd type="triangle" w="med" len="med"/>
          </a:ln>
        </p:spPr>
        <p:txBody>
          <a:bodyPr/>
          <a:lstStyle/>
          <a:p>
            <a:endParaRPr lang="en-AU"/>
          </a:p>
        </p:txBody>
      </p:sp>
      <p:sp>
        <p:nvSpPr>
          <p:cNvPr id="18" name="Line 16"/>
          <p:cNvSpPr>
            <a:spLocks noChangeShapeType="1"/>
          </p:cNvSpPr>
          <p:nvPr/>
        </p:nvSpPr>
        <p:spPr bwMode="auto">
          <a:xfrm flipV="1">
            <a:off x="4067175" y="4724400"/>
            <a:ext cx="936625" cy="1152525"/>
          </a:xfrm>
          <a:prstGeom prst="line">
            <a:avLst/>
          </a:prstGeom>
          <a:noFill/>
          <a:ln w="9525">
            <a:solidFill>
              <a:srgbClr val="FF0066"/>
            </a:solidFill>
            <a:round/>
            <a:headEnd/>
            <a:tailEnd type="triangle" w="med" len="med"/>
          </a:ln>
        </p:spPr>
        <p:txBody>
          <a:bodyPr/>
          <a:lstStyle/>
          <a:p>
            <a:endParaRPr lang="en-AU"/>
          </a:p>
        </p:txBody>
      </p:sp>
      <p:sp>
        <p:nvSpPr>
          <p:cNvPr id="19" name="Line 17"/>
          <p:cNvSpPr>
            <a:spLocks noChangeShapeType="1"/>
          </p:cNvSpPr>
          <p:nvPr/>
        </p:nvSpPr>
        <p:spPr bwMode="auto">
          <a:xfrm flipH="1" flipV="1">
            <a:off x="5580063" y="4941888"/>
            <a:ext cx="792162" cy="574675"/>
          </a:xfrm>
          <a:prstGeom prst="line">
            <a:avLst/>
          </a:prstGeom>
          <a:noFill/>
          <a:ln w="9525">
            <a:solidFill>
              <a:srgbClr val="FF0066"/>
            </a:solidFill>
            <a:round/>
            <a:headEnd/>
            <a:tailEnd type="triangle" w="med" len="med"/>
          </a:ln>
        </p:spPr>
        <p:txBody>
          <a:bodyPr/>
          <a:lstStyle/>
          <a:p>
            <a:endParaRPr lang="en-AU"/>
          </a:p>
        </p:txBody>
      </p:sp>
      <p:sp>
        <p:nvSpPr>
          <p:cNvPr id="20" name="Line 18"/>
          <p:cNvSpPr>
            <a:spLocks noChangeShapeType="1"/>
          </p:cNvSpPr>
          <p:nvPr/>
        </p:nvSpPr>
        <p:spPr bwMode="auto">
          <a:xfrm>
            <a:off x="1619250" y="4581525"/>
            <a:ext cx="2665413" cy="0"/>
          </a:xfrm>
          <a:prstGeom prst="line">
            <a:avLst/>
          </a:prstGeom>
          <a:noFill/>
          <a:ln w="9525">
            <a:solidFill>
              <a:srgbClr val="FF0066"/>
            </a:solidFill>
            <a:round/>
            <a:headEnd/>
            <a:tailEnd type="triangle" w="med" len="med"/>
          </a:ln>
        </p:spPr>
        <p:txBody>
          <a:bodyPr/>
          <a:lstStyle/>
          <a:p>
            <a:endParaRPr lang="en-AU"/>
          </a:p>
        </p:txBody>
      </p:sp>
      <p:sp>
        <p:nvSpPr>
          <p:cNvPr id="21" name="Line 19"/>
          <p:cNvSpPr>
            <a:spLocks noChangeShapeType="1"/>
          </p:cNvSpPr>
          <p:nvPr/>
        </p:nvSpPr>
        <p:spPr bwMode="auto">
          <a:xfrm>
            <a:off x="5580063" y="1196975"/>
            <a:ext cx="144462" cy="2447925"/>
          </a:xfrm>
          <a:prstGeom prst="line">
            <a:avLst/>
          </a:prstGeom>
          <a:noFill/>
          <a:ln w="9525">
            <a:solidFill>
              <a:srgbClr val="FF0066"/>
            </a:solidFill>
            <a:round/>
            <a:headEnd/>
            <a:tailEnd type="triangle" w="med" len="med"/>
          </a:ln>
        </p:spPr>
        <p:txBody>
          <a:bodyPr/>
          <a:lstStyle/>
          <a:p>
            <a:endParaRPr lang="en-AU"/>
          </a:p>
        </p:txBody>
      </p:sp>
      <p:sp>
        <p:nvSpPr>
          <p:cNvPr id="22" name="Text Box 20"/>
          <p:cNvSpPr txBox="1">
            <a:spLocks noChangeArrowheads="1"/>
          </p:cNvSpPr>
          <p:nvPr/>
        </p:nvSpPr>
        <p:spPr bwMode="auto">
          <a:xfrm>
            <a:off x="7453313" y="1989138"/>
            <a:ext cx="1295400" cy="407987"/>
          </a:xfrm>
          <a:prstGeom prst="rect">
            <a:avLst/>
          </a:prstGeom>
          <a:noFill/>
          <a:ln w="9525">
            <a:solidFill>
              <a:srgbClr val="FF0066"/>
            </a:solidFill>
            <a:miter lim="800000"/>
            <a:headEnd/>
            <a:tailEnd/>
          </a:ln>
        </p:spPr>
        <p:txBody>
          <a:bodyPr>
            <a:spAutoFit/>
          </a:bodyPr>
          <a:lstStyle/>
          <a:p>
            <a:pPr>
              <a:spcBef>
                <a:spcPct val="50000"/>
              </a:spcBef>
            </a:pPr>
            <a:r>
              <a:rPr lang="en-US" altLang="zh-CN" sz="800" b="1" dirty="0">
                <a:solidFill>
                  <a:srgbClr val="FF0000"/>
                </a:solidFill>
              </a:rPr>
              <a:t>Shandong</a:t>
            </a:r>
            <a:endParaRPr lang="en-US" altLang="zh-CN" sz="800" b="1" dirty="0">
              <a:solidFill>
                <a:schemeClr val="bg1"/>
              </a:solidFill>
            </a:endParaRPr>
          </a:p>
          <a:p>
            <a:pPr>
              <a:spcBef>
                <a:spcPct val="50000"/>
              </a:spcBef>
            </a:pPr>
            <a:r>
              <a:rPr lang="en-US" altLang="zh-CN" sz="800" b="1" dirty="0">
                <a:solidFill>
                  <a:schemeClr val="bg1"/>
                </a:solidFill>
              </a:rPr>
              <a:t>Rural orphan fostering</a:t>
            </a:r>
          </a:p>
        </p:txBody>
      </p:sp>
      <p:sp>
        <p:nvSpPr>
          <p:cNvPr id="23" name="Line 21"/>
          <p:cNvSpPr>
            <a:spLocks noChangeShapeType="1"/>
          </p:cNvSpPr>
          <p:nvPr/>
        </p:nvSpPr>
        <p:spPr bwMode="auto">
          <a:xfrm flipH="1">
            <a:off x="6804025" y="2133600"/>
            <a:ext cx="647700" cy="863600"/>
          </a:xfrm>
          <a:prstGeom prst="line">
            <a:avLst/>
          </a:prstGeom>
          <a:noFill/>
          <a:ln w="9525">
            <a:solidFill>
              <a:srgbClr val="FF0066"/>
            </a:solidFill>
            <a:round/>
            <a:headEnd/>
            <a:tailEnd type="triangle" w="med" len="med"/>
          </a:ln>
        </p:spPr>
        <p:txBody>
          <a:bodyPr/>
          <a:lstStyle/>
          <a:p>
            <a:endParaRPr lang="en-AU"/>
          </a:p>
        </p:txBody>
      </p:sp>
      <p:sp>
        <p:nvSpPr>
          <p:cNvPr id="24" name="Line 22"/>
          <p:cNvSpPr>
            <a:spLocks noChangeShapeType="1"/>
          </p:cNvSpPr>
          <p:nvPr/>
        </p:nvSpPr>
        <p:spPr bwMode="auto">
          <a:xfrm flipH="1">
            <a:off x="6659563" y="3429000"/>
            <a:ext cx="576262" cy="71438"/>
          </a:xfrm>
          <a:prstGeom prst="line">
            <a:avLst/>
          </a:prstGeom>
          <a:noFill/>
          <a:ln w="9525">
            <a:solidFill>
              <a:srgbClr val="FF0066"/>
            </a:solidFill>
            <a:round/>
            <a:headEnd/>
            <a:tailEnd type="triangle" w="med" len="med"/>
          </a:ln>
        </p:spPr>
        <p:txBody>
          <a:bodyPr/>
          <a:lstStyle/>
          <a:p>
            <a:endParaRPr lang="en-AU"/>
          </a:p>
        </p:txBody>
      </p:sp>
      <p:sp>
        <p:nvSpPr>
          <p:cNvPr id="25" name="Line 23"/>
          <p:cNvSpPr>
            <a:spLocks noChangeShapeType="1"/>
          </p:cNvSpPr>
          <p:nvPr/>
        </p:nvSpPr>
        <p:spPr bwMode="auto">
          <a:xfrm flipH="1" flipV="1">
            <a:off x="5940425" y="4437063"/>
            <a:ext cx="1655763" cy="360362"/>
          </a:xfrm>
          <a:prstGeom prst="line">
            <a:avLst/>
          </a:prstGeom>
          <a:noFill/>
          <a:ln w="9525">
            <a:solidFill>
              <a:srgbClr val="FF0066"/>
            </a:solidFill>
            <a:round/>
            <a:headEnd/>
            <a:tailEnd type="triangle" w="med" len="med"/>
          </a:ln>
        </p:spPr>
        <p:txBody>
          <a:bodyPr/>
          <a:lstStyle/>
          <a:p>
            <a:endParaRPr lang="en-AU"/>
          </a:p>
        </p:txBody>
      </p:sp>
      <p:sp>
        <p:nvSpPr>
          <p:cNvPr id="26" name="Line 24"/>
          <p:cNvSpPr>
            <a:spLocks noChangeShapeType="1"/>
          </p:cNvSpPr>
          <p:nvPr/>
        </p:nvSpPr>
        <p:spPr bwMode="auto">
          <a:xfrm>
            <a:off x="4643438" y="1628775"/>
            <a:ext cx="433387" cy="1728788"/>
          </a:xfrm>
          <a:prstGeom prst="line">
            <a:avLst/>
          </a:prstGeom>
          <a:noFill/>
          <a:ln w="9525">
            <a:solidFill>
              <a:srgbClr val="FF0066"/>
            </a:solidFill>
            <a:round/>
            <a:headEnd/>
            <a:tailEnd type="triangle" w="med" len="med"/>
          </a:ln>
        </p:spPr>
        <p:txBody>
          <a:bodyPr/>
          <a:lstStyle/>
          <a:p>
            <a:endParaRPr lang="en-AU"/>
          </a:p>
        </p:txBody>
      </p:sp>
      <p:sp>
        <p:nvSpPr>
          <p:cNvPr id="27" name="Line 25"/>
          <p:cNvSpPr>
            <a:spLocks noChangeShapeType="1"/>
          </p:cNvSpPr>
          <p:nvPr/>
        </p:nvSpPr>
        <p:spPr bwMode="auto">
          <a:xfrm>
            <a:off x="3276600" y="1125538"/>
            <a:ext cx="1150938" cy="1511300"/>
          </a:xfrm>
          <a:prstGeom prst="line">
            <a:avLst/>
          </a:prstGeom>
          <a:noFill/>
          <a:ln w="9525">
            <a:solidFill>
              <a:srgbClr val="FF0066"/>
            </a:solidFill>
            <a:round/>
            <a:headEnd/>
            <a:tailEnd type="triangle" w="med" len="med"/>
          </a:ln>
        </p:spPr>
        <p:txBody>
          <a:bodyPr/>
          <a:lstStyle/>
          <a:p>
            <a:endParaRPr lang="en-AU"/>
          </a:p>
        </p:txBody>
      </p:sp>
      <p:sp>
        <p:nvSpPr>
          <p:cNvPr id="28" name="Line 26"/>
          <p:cNvSpPr>
            <a:spLocks noChangeShapeType="1"/>
          </p:cNvSpPr>
          <p:nvPr/>
        </p:nvSpPr>
        <p:spPr bwMode="auto">
          <a:xfrm flipH="1">
            <a:off x="4932363" y="1700213"/>
            <a:ext cx="2519362" cy="1944687"/>
          </a:xfrm>
          <a:prstGeom prst="line">
            <a:avLst/>
          </a:prstGeom>
          <a:noFill/>
          <a:ln w="9525">
            <a:solidFill>
              <a:srgbClr val="FF0066"/>
            </a:solidFill>
            <a:round/>
            <a:headEnd/>
            <a:tailEnd type="triangle" w="med" len="med"/>
          </a:ln>
        </p:spPr>
        <p:txBody>
          <a:bodyPr/>
          <a:lstStyle/>
          <a:p>
            <a:endParaRPr lang="en-A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dirty="0" smtClean="0"/>
              <a:t>Ethnic Women’s Health Project</a:t>
            </a:r>
          </a:p>
        </p:txBody>
      </p:sp>
      <p:sp>
        <p:nvSpPr>
          <p:cNvPr id="7" name="TextBox 6"/>
          <p:cNvSpPr txBox="1"/>
          <p:nvPr/>
        </p:nvSpPr>
        <p:spPr>
          <a:xfrm>
            <a:off x="214282" y="2143116"/>
            <a:ext cx="3061574" cy="2862322"/>
          </a:xfrm>
          <a:prstGeom prst="rect">
            <a:avLst/>
          </a:prstGeom>
          <a:noFill/>
        </p:spPr>
        <p:txBody>
          <a:bodyPr wrap="square" rtlCol="0">
            <a:spAutoFit/>
          </a:bodyPr>
          <a:lstStyle/>
          <a:p>
            <a:pPr>
              <a:buFont typeface="Arial" pitchFamily="34" charset="0"/>
              <a:buChar char="•"/>
            </a:pPr>
            <a:r>
              <a:rPr lang="en-AU" dirty="0" smtClean="0">
                <a:solidFill>
                  <a:schemeClr val="bg1"/>
                </a:solidFill>
              </a:rPr>
              <a:t> Located in </a:t>
            </a:r>
            <a:r>
              <a:rPr lang="en-AU" dirty="0" err="1" smtClean="0">
                <a:solidFill>
                  <a:schemeClr val="bg1"/>
                </a:solidFill>
                <a:hlinkClick r:id="rId2"/>
              </a:rPr>
              <a:t>Zhangfeng</a:t>
            </a:r>
            <a:r>
              <a:rPr lang="en-AU" dirty="0" smtClean="0">
                <a:solidFill>
                  <a:schemeClr val="bg1"/>
                </a:solidFill>
                <a:hlinkClick r:id="rId2"/>
              </a:rPr>
              <a:t> Township</a:t>
            </a:r>
            <a:r>
              <a:rPr lang="en-AU" dirty="0" smtClean="0">
                <a:solidFill>
                  <a:schemeClr val="bg1"/>
                </a:solidFill>
              </a:rPr>
              <a:t>, </a:t>
            </a:r>
            <a:r>
              <a:rPr lang="en-AU" dirty="0" err="1" smtClean="0">
                <a:solidFill>
                  <a:schemeClr val="bg1"/>
                </a:solidFill>
              </a:rPr>
              <a:t>Longchuan</a:t>
            </a:r>
            <a:r>
              <a:rPr lang="en-AU" dirty="0" smtClean="0">
                <a:solidFill>
                  <a:schemeClr val="bg1"/>
                </a:solidFill>
              </a:rPr>
              <a:t> County, Yunnan Province. </a:t>
            </a:r>
          </a:p>
          <a:p>
            <a:endParaRPr lang="en-AU" dirty="0" smtClean="0">
              <a:solidFill>
                <a:schemeClr val="bg1"/>
              </a:solidFill>
            </a:endParaRPr>
          </a:p>
          <a:p>
            <a:endParaRPr lang="en-AU" dirty="0" smtClean="0">
              <a:solidFill>
                <a:schemeClr val="bg1"/>
              </a:solidFill>
            </a:endParaRPr>
          </a:p>
          <a:p>
            <a:endParaRPr lang="en-AU" dirty="0" smtClean="0">
              <a:solidFill>
                <a:schemeClr val="bg1"/>
              </a:solidFill>
            </a:endParaRPr>
          </a:p>
          <a:p>
            <a:pPr>
              <a:buFont typeface="Arial" pitchFamily="34" charset="0"/>
              <a:buChar char="•"/>
            </a:pPr>
            <a:r>
              <a:rPr lang="en-AU" dirty="0" smtClean="0">
                <a:solidFill>
                  <a:schemeClr val="bg1"/>
                </a:solidFill>
              </a:rPr>
              <a:t> Majority of women involved are of Dai ethnic minority</a:t>
            </a:r>
          </a:p>
          <a:p>
            <a:endParaRPr lang="en-AU" dirty="0">
              <a:solidFill>
                <a:schemeClr val="bg1"/>
              </a:solidFill>
            </a:endParaRPr>
          </a:p>
        </p:txBody>
      </p:sp>
      <p:pic>
        <p:nvPicPr>
          <p:cNvPr id="5" name="Picture 4" descr="Health education training for women.jpg"/>
          <p:cNvPicPr>
            <a:picLocks noChangeAspect="1"/>
          </p:cNvPicPr>
          <p:nvPr/>
        </p:nvPicPr>
        <p:blipFill>
          <a:blip r:embed="rId3" cstate="print"/>
          <a:stretch>
            <a:fillRect/>
          </a:stretch>
        </p:blipFill>
        <p:spPr>
          <a:xfrm>
            <a:off x="3286116" y="1785926"/>
            <a:ext cx="5619757" cy="42148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42908" y="785794"/>
            <a:ext cx="4000499" cy="1071580"/>
          </a:xfrm>
        </p:spPr>
        <p:txBody>
          <a:bodyPr/>
          <a:lstStyle/>
          <a:p>
            <a:pPr eaLnBrk="1" hangingPunct="1"/>
            <a:r>
              <a:rPr lang="en-US" sz="3200" dirty="0" smtClean="0"/>
              <a:t>Purpose of Project</a:t>
            </a:r>
          </a:p>
        </p:txBody>
      </p:sp>
      <p:pic>
        <p:nvPicPr>
          <p:cNvPr id="5" name="Picture 4" descr="IMG_1479.jpg"/>
          <p:cNvPicPr>
            <a:picLocks noChangeAspect="1"/>
          </p:cNvPicPr>
          <p:nvPr/>
        </p:nvPicPr>
        <p:blipFill>
          <a:blip r:embed="rId2" cstate="print"/>
          <a:stretch>
            <a:fillRect/>
          </a:stretch>
        </p:blipFill>
        <p:spPr>
          <a:xfrm>
            <a:off x="3357554" y="1714488"/>
            <a:ext cx="5786446" cy="4339835"/>
          </a:xfrm>
          <a:prstGeom prst="rect">
            <a:avLst/>
          </a:prstGeom>
        </p:spPr>
      </p:pic>
      <p:sp>
        <p:nvSpPr>
          <p:cNvPr id="6" name="TextBox 5"/>
          <p:cNvSpPr txBox="1"/>
          <p:nvPr/>
        </p:nvSpPr>
        <p:spPr>
          <a:xfrm>
            <a:off x="214282" y="1857364"/>
            <a:ext cx="3000396" cy="2585323"/>
          </a:xfrm>
          <a:prstGeom prst="rect">
            <a:avLst/>
          </a:prstGeom>
          <a:noFill/>
        </p:spPr>
        <p:txBody>
          <a:bodyPr wrap="square" rtlCol="0">
            <a:spAutoFit/>
          </a:bodyPr>
          <a:lstStyle/>
          <a:p>
            <a:pPr>
              <a:buFont typeface="Arial" pitchFamily="34" charset="0"/>
              <a:buChar char="•"/>
            </a:pPr>
            <a:r>
              <a:rPr lang="en-AU" dirty="0" smtClean="0">
                <a:solidFill>
                  <a:schemeClr val="bg1"/>
                </a:solidFill>
              </a:rPr>
              <a:t> Promote local women’s awareness of health care</a:t>
            </a:r>
          </a:p>
          <a:p>
            <a:pPr>
              <a:buFont typeface="Arial" pitchFamily="34" charset="0"/>
              <a:buChar char="•"/>
            </a:pPr>
            <a:endParaRPr lang="en-AU" dirty="0" smtClean="0">
              <a:solidFill>
                <a:schemeClr val="bg1"/>
              </a:solidFill>
            </a:endParaRPr>
          </a:p>
          <a:p>
            <a:pPr>
              <a:buFont typeface="Arial" pitchFamily="34" charset="0"/>
              <a:buChar char="•"/>
            </a:pPr>
            <a:r>
              <a:rPr lang="en-AU" dirty="0" smtClean="0">
                <a:solidFill>
                  <a:schemeClr val="bg1"/>
                </a:solidFill>
              </a:rPr>
              <a:t> Change behaviour </a:t>
            </a:r>
          </a:p>
          <a:p>
            <a:pPr>
              <a:buFont typeface="Arial" pitchFamily="34" charset="0"/>
              <a:buChar char="•"/>
            </a:pPr>
            <a:endParaRPr lang="en-AU" dirty="0" smtClean="0">
              <a:solidFill>
                <a:schemeClr val="bg1"/>
              </a:solidFill>
            </a:endParaRPr>
          </a:p>
          <a:p>
            <a:pPr>
              <a:buFont typeface="Arial" pitchFamily="34" charset="0"/>
              <a:buChar char="•"/>
            </a:pPr>
            <a:r>
              <a:rPr lang="en-AU" dirty="0" smtClean="0">
                <a:solidFill>
                  <a:schemeClr val="bg1"/>
                </a:solidFill>
              </a:rPr>
              <a:t> Build up local Women’s Associations to be health  advocates within their communities</a:t>
            </a:r>
            <a:endParaRPr lang="en-AU"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908720"/>
            <a:ext cx="3168352" cy="5143500"/>
          </a:xfrm>
        </p:spPr>
        <p:txBody>
          <a:bodyPr/>
          <a:lstStyle/>
          <a:p>
            <a:pPr algn="l" eaLnBrk="1" hangingPunct="1"/>
            <a:r>
              <a:rPr lang="en-AU" sz="2800" dirty="0" smtClean="0"/>
              <a:t/>
            </a:r>
            <a:br>
              <a:rPr lang="en-AU" sz="2800" dirty="0" smtClean="0"/>
            </a:br>
            <a:r>
              <a:rPr lang="en-AU" sz="2800" dirty="0" smtClean="0"/>
              <a:t/>
            </a:r>
            <a:br>
              <a:rPr lang="en-AU" sz="2800" dirty="0" smtClean="0"/>
            </a:br>
            <a:endParaRPr lang="en-US" sz="1600" dirty="0" smtClean="0"/>
          </a:p>
        </p:txBody>
      </p:sp>
      <p:sp>
        <p:nvSpPr>
          <p:cNvPr id="4" name="Rectangle 3"/>
          <p:cNvSpPr/>
          <p:nvPr/>
        </p:nvSpPr>
        <p:spPr>
          <a:xfrm>
            <a:off x="0" y="1285860"/>
            <a:ext cx="3071802" cy="4524315"/>
          </a:xfrm>
          <a:prstGeom prst="rect">
            <a:avLst/>
          </a:prstGeom>
        </p:spPr>
        <p:txBody>
          <a:bodyPr wrap="square">
            <a:spAutoFit/>
          </a:bodyPr>
          <a:lstStyle/>
          <a:p>
            <a:pPr>
              <a:buFont typeface="Arial" pitchFamily="34" charset="0"/>
              <a:buChar char="•"/>
            </a:pPr>
            <a:r>
              <a:rPr lang="en-AU" dirty="0" smtClean="0">
                <a:solidFill>
                  <a:schemeClr val="bg1"/>
                </a:solidFill>
              </a:rPr>
              <a:t> 39 health workers and health volunteers trained in HIV prevention; reproductive health knowledge; diabetes/hypertension</a:t>
            </a:r>
          </a:p>
          <a:p>
            <a:pPr>
              <a:buFont typeface="Arial" pitchFamily="34" charset="0"/>
              <a:buChar char="•"/>
            </a:pPr>
            <a:endParaRPr lang="en-AU" dirty="0" smtClean="0">
              <a:solidFill>
                <a:schemeClr val="bg1"/>
              </a:solidFill>
            </a:endParaRPr>
          </a:p>
          <a:p>
            <a:pPr>
              <a:buFont typeface="Arial" pitchFamily="34" charset="0"/>
              <a:buChar char="•"/>
            </a:pPr>
            <a:endParaRPr lang="en-AU" dirty="0" smtClean="0">
              <a:solidFill>
                <a:schemeClr val="bg1"/>
              </a:solidFill>
            </a:endParaRPr>
          </a:p>
          <a:p>
            <a:pPr>
              <a:buFont typeface="Arial" pitchFamily="34" charset="0"/>
              <a:buChar char="•"/>
            </a:pPr>
            <a:r>
              <a:rPr lang="en-AU" dirty="0" smtClean="0">
                <a:solidFill>
                  <a:schemeClr val="bg1"/>
                </a:solidFill>
              </a:rPr>
              <a:t> 655 village women trained in women’s reproductive health knowledge</a:t>
            </a:r>
          </a:p>
          <a:p>
            <a:pPr>
              <a:buFont typeface="Arial" pitchFamily="34" charset="0"/>
              <a:buChar char="•"/>
            </a:pPr>
            <a:endParaRPr lang="en-AU" dirty="0" smtClean="0">
              <a:solidFill>
                <a:schemeClr val="bg1"/>
              </a:solidFill>
            </a:endParaRPr>
          </a:p>
          <a:p>
            <a:pPr>
              <a:buFont typeface="Arial" pitchFamily="34" charset="0"/>
              <a:buChar char="•"/>
            </a:pPr>
            <a:endParaRPr lang="en-AU" dirty="0" smtClean="0">
              <a:solidFill>
                <a:schemeClr val="bg1"/>
              </a:solidFill>
            </a:endParaRPr>
          </a:p>
          <a:p>
            <a:pPr>
              <a:buFont typeface="Arial" pitchFamily="34" charset="0"/>
              <a:buChar char="•"/>
            </a:pPr>
            <a:r>
              <a:rPr lang="en-AU" dirty="0" smtClean="0">
                <a:solidFill>
                  <a:schemeClr val="bg1"/>
                </a:solidFill>
              </a:rPr>
              <a:t> 854 village women trained in how to have a healthy pregnancy </a:t>
            </a:r>
            <a:endParaRPr lang="en-AU" dirty="0">
              <a:solidFill>
                <a:schemeClr val="bg1"/>
              </a:solidFill>
            </a:endParaRPr>
          </a:p>
        </p:txBody>
      </p:sp>
      <p:pic>
        <p:nvPicPr>
          <p:cNvPr id="9" name="Content Placeholder 8" descr="Health Vols in Nongguan, Zhangfeng 2.JPG"/>
          <p:cNvPicPr>
            <a:picLocks noGrp="1" noChangeAspect="1"/>
          </p:cNvPicPr>
          <p:nvPr>
            <p:ph idx="1"/>
          </p:nvPr>
        </p:nvPicPr>
        <p:blipFill>
          <a:blip r:embed="rId2" cstate="print"/>
          <a:stretch>
            <a:fillRect/>
          </a:stretch>
        </p:blipFill>
        <p:spPr>
          <a:xfrm>
            <a:off x="3143240" y="1214422"/>
            <a:ext cx="6000760" cy="4500570"/>
          </a:xfrm>
        </p:spPr>
      </p:pic>
      <p:sp>
        <p:nvSpPr>
          <p:cNvPr id="5" name="TextBox 4"/>
          <p:cNvSpPr txBox="1"/>
          <p:nvPr/>
        </p:nvSpPr>
        <p:spPr>
          <a:xfrm>
            <a:off x="1428728" y="285728"/>
            <a:ext cx="5715040" cy="584775"/>
          </a:xfrm>
          <a:prstGeom prst="rect">
            <a:avLst/>
          </a:prstGeom>
          <a:noFill/>
        </p:spPr>
        <p:txBody>
          <a:bodyPr wrap="square" rtlCol="0">
            <a:spAutoFit/>
          </a:bodyPr>
          <a:lstStyle/>
          <a:p>
            <a:pPr algn="ctr"/>
            <a:r>
              <a:rPr lang="en-AU" sz="3200" dirty="0" smtClean="0"/>
              <a:t>Results</a:t>
            </a:r>
            <a:endParaRPr lang="en-AU"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520" y="908720"/>
            <a:ext cx="3168352" cy="5143500"/>
          </a:xfrm>
        </p:spPr>
        <p:txBody>
          <a:bodyPr/>
          <a:lstStyle/>
          <a:p>
            <a:pPr algn="l" eaLnBrk="1" hangingPunct="1"/>
            <a:r>
              <a:rPr lang="en-AU" sz="2600" dirty="0" smtClean="0"/>
              <a:t> 500 women received physical check-ups. Of these women, 77% were shown to have some form of gynaecological problem and could take follow up action  </a:t>
            </a:r>
            <a:r>
              <a:rPr lang="en-AU" sz="2800" dirty="0" smtClean="0"/>
              <a:t/>
            </a:r>
            <a:br>
              <a:rPr lang="en-AU" sz="2800" dirty="0" smtClean="0"/>
            </a:br>
            <a:r>
              <a:rPr lang="en-AU" sz="2800" dirty="0" smtClean="0"/>
              <a:t/>
            </a:r>
            <a:br>
              <a:rPr lang="en-AU" sz="2800" dirty="0" smtClean="0"/>
            </a:br>
            <a:endParaRPr lang="en-US" sz="1600" dirty="0" smtClean="0"/>
          </a:p>
        </p:txBody>
      </p:sp>
      <p:pic>
        <p:nvPicPr>
          <p:cNvPr id="6" name="Content Placeholder 5" descr="Physical check-up for women.jpg"/>
          <p:cNvPicPr>
            <a:picLocks noGrp="1" noChangeAspect="1"/>
          </p:cNvPicPr>
          <p:nvPr>
            <p:ph idx="1"/>
          </p:nvPr>
        </p:nvPicPr>
        <p:blipFill>
          <a:blip r:embed="rId2" cstate="print"/>
          <a:stretch>
            <a:fillRect/>
          </a:stretch>
        </p:blipFill>
        <p:spPr>
          <a:xfrm>
            <a:off x="3428992" y="1071546"/>
            <a:ext cx="5810290" cy="435771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BM">
      <a:majorFont>
        <a:latin typeface="Univers 47 CondensedLight"/>
        <a:ea typeface=""/>
        <a:cs typeface=""/>
      </a:majorFont>
      <a:minorFont>
        <a:latin typeface="Univers 47 Condensed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1429</Words>
  <Application>Microsoft Office PowerPoint</Application>
  <PresentationFormat>On-screen Show (4:3)</PresentationFormat>
  <Paragraphs>191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Anglican Board of Mission</vt:lpstr>
      <vt:lpstr>ABM and the Amity Foundation: Community Development in China</vt:lpstr>
      <vt:lpstr>The Past</vt:lpstr>
      <vt:lpstr>Slide 4</vt:lpstr>
      <vt:lpstr>Slide 5</vt:lpstr>
      <vt:lpstr>Ethnic Women’s Health Project</vt:lpstr>
      <vt:lpstr>Purpose of Project</vt:lpstr>
      <vt:lpstr>  </vt:lpstr>
      <vt:lpstr> 500 women received physical check-ups. Of these women, 77% were shown to have some form of gynaecological problem and could take follow up action    </vt:lpstr>
      <vt:lpstr>Three health information bulletin boards set up in Guangshan, Nongguan and Huangxiang villages  (Isabel Robinson, 15 May 2013, ©ABM)</vt:lpstr>
      <vt:lpstr>  </vt:lpstr>
      <vt:lpstr>85 sanitary toilets installed in 3 villages, with poorest households given priority (Isabel Robinson, 15 May 2013, ©ABM)</vt:lpstr>
      <vt:lpstr>“Before the project, Dai people thought it was dirty to have a toilet. We all used to go in the forest. Then the sanitary toilet was introduced, but some still didn’t want the toilet because they feared the smell. But now that the toilets have been built, people want them because they are so nice and clean, and no smell at all. Some people are willing to pay for a toilet for themselves now. They’re so very clean inside, and convenient, and important for preventing disease transmission.”    (Xiao Huan, a leader of the Mangbingdai Women’s Health Association, when asked how the community made decisions about who would get the toilets provided by the project.)</vt:lpstr>
      <vt:lpstr>The project was driven by the Women’s Association in each village. Through the project, these associations grew in confidence and knowledge, and are able to continue health promotion work on their own (Isabel Robinson, 15 May 2013, ©ABM)</vt:lpstr>
      <vt:lpstr>  (Isabel Robinson, 15 May 2013 ©ABM)</vt:lpstr>
      <vt:lpstr>  Mr Yang Yusheng, Senior Bureaucrat, Poverty Alleviation Office of Yunnan CPPCC</vt:lpstr>
      <vt:lpstr>The Future</vt:lpstr>
      <vt:lpstr>Situation</vt:lpstr>
      <vt:lpstr>Objectives</vt:lpstr>
      <vt:lpstr>Amity Staff in Australia</vt:lpstr>
      <vt:lpstr>They met with ACFID, AusAID, Anglicare, The Albion Centre and other Australian entities. Here, our Amity friends talk with Kasy Chambers, Executive Director of Anglicare Australia.  (Isabel Robinson, 15 May 2013, ©ABM)</vt:lpstr>
      <vt:lpstr>‘Projects that I am responsible for are mainly based on overseas resources. For me, it’s good to know the policies and interests of different agencies. Even negative information can push us to change our old thoughts and dependence, and tell us that we have to be ready for challenge and transfer to a new life’  (Tan Hua, Public Health and HIV/AIDS Prevention Program Manager, Amity Foundation)</vt:lpstr>
      <vt:lpstr>The Challenges</vt:lpstr>
      <vt:lpstr>The Way Forward</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mam</dc:creator>
  <cp:lastModifiedBy>Christopher Brooks</cp:lastModifiedBy>
  <cp:revision>83</cp:revision>
  <dcterms:created xsi:type="dcterms:W3CDTF">2008-11-02T23:55:54Z</dcterms:created>
  <dcterms:modified xsi:type="dcterms:W3CDTF">2013-08-17T04:29:26Z</dcterms:modified>
</cp:coreProperties>
</file>