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7" r:id="rId3"/>
    <p:sldId id="261" r:id="rId4"/>
    <p:sldId id="260" r:id="rId5"/>
    <p:sldId id="258" r:id="rId6"/>
    <p:sldId id="259" r:id="rId7"/>
    <p:sldId id="263" r:id="rId8"/>
    <p:sldId id="264" r:id="rId9"/>
    <p:sldId id="262" r:id="rId10"/>
    <p:sldId id="265" r:id="rId11"/>
    <p:sldId id="267" r:id="rId12"/>
    <p:sldId id="256" r:id="rId13"/>
    <p:sldId id="270" r:id="rId14"/>
    <p:sldId id="271" r:id="rId15"/>
    <p:sldId id="272" r:id="rId16"/>
    <p:sldId id="273" r:id="rId17"/>
    <p:sldId id="277" r:id="rId18"/>
    <p:sldId id="275" r:id="rId19"/>
    <p:sldId id="276"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110" d="100"/>
          <a:sy n="110" d="100"/>
        </p:scale>
        <p:origin x="157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0D3BD-76D4-415A-B8AE-5CE50C7D5F1C}" type="datetimeFigureOut">
              <a:rPr lang="en-AU" smtClean="0"/>
              <a:pPr/>
              <a:t>28/11/2014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163D2A-863A-4608-B415-7006E714EB5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0D3BD-76D4-415A-B8AE-5CE50C7D5F1C}" type="datetimeFigureOut">
              <a:rPr lang="en-AU" smtClean="0"/>
              <a:pPr/>
              <a:t>28/11/2014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63D2A-863A-4608-B415-7006E714EB5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recognise.org.a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102896076" TargetMode="External"/><Relationship Id="rId2" Type="http://schemas.openxmlformats.org/officeDocument/2006/relationships/hyperlink" Target="https://www.dropbox.com/l/jq4GGQm7azaJUo11tpKhB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Xto5mqxfDA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reativespirits.info/australia/western-australia/perth/perths-aboriginal-histo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470025"/>
          </a:xfrm>
        </p:spPr>
        <p:txBody>
          <a:bodyPr>
            <a:normAutofit fontScale="90000"/>
          </a:bodyPr>
          <a:lstStyle/>
          <a:p>
            <a:r>
              <a:rPr lang="en-AU" dirty="0" smtClean="0"/>
              <a:t>ABM</a:t>
            </a:r>
            <a:br>
              <a:rPr lang="en-AU" dirty="0" smtClean="0"/>
            </a:br>
            <a:r>
              <a:rPr lang="en-AU" dirty="0" smtClean="0"/>
              <a:t>Diocesan Representatives Conference </a:t>
            </a:r>
            <a:br>
              <a:rPr lang="en-AU" dirty="0" smtClean="0"/>
            </a:br>
            <a:r>
              <a:rPr lang="en-AU" dirty="0" smtClean="0"/>
              <a:t>Perth 2014</a:t>
            </a:r>
            <a:endParaRPr lang="en-AU" dirty="0"/>
          </a:p>
        </p:txBody>
      </p:sp>
      <p:sp>
        <p:nvSpPr>
          <p:cNvPr id="3" name="Subtitle 2"/>
          <p:cNvSpPr>
            <a:spLocks noGrp="1"/>
          </p:cNvSpPr>
          <p:nvPr>
            <p:ph type="subTitle" idx="1"/>
          </p:nvPr>
        </p:nvSpPr>
        <p:spPr/>
        <p:txBody>
          <a:bodyPr>
            <a:normAutofit/>
          </a:bodyPr>
          <a:lstStyle/>
          <a:p>
            <a:r>
              <a:rPr lang="en-AU" sz="2000" dirty="0" smtClean="0">
                <a:solidFill>
                  <a:schemeClr val="tx1"/>
                </a:solidFill>
              </a:rPr>
              <a:t>Reconciliation Coordinator’s Presentation</a:t>
            </a:r>
          </a:p>
          <a:p>
            <a:r>
              <a:rPr lang="en-AU" sz="2000" dirty="0" smtClean="0">
                <a:solidFill>
                  <a:schemeClr val="tx1"/>
                </a:solidFill>
              </a:rPr>
              <a:t>Mal MacCallum</a:t>
            </a:r>
            <a:endParaRPr lang="en-AU"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l Saints Swan people over river.png"/>
          <p:cNvPicPr>
            <a:picLocks noGrp="1" noChangeAspect="1"/>
          </p:cNvPicPr>
          <p:nvPr>
            <p:ph idx="1"/>
          </p:nvPr>
        </p:nvPicPr>
        <p:blipFill>
          <a:blip r:embed="rId2" cstate="print"/>
          <a:stretch>
            <a:fillRect/>
          </a:stretch>
        </p:blipFill>
        <p:spPr>
          <a:xfrm>
            <a:off x="1" y="1201769"/>
            <a:ext cx="9144000" cy="513102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Focus</a:t>
            </a:r>
            <a:endParaRPr lang="en-AU" dirty="0"/>
          </a:p>
        </p:txBody>
      </p:sp>
      <p:sp>
        <p:nvSpPr>
          <p:cNvPr id="3" name="Content Placeholder 2"/>
          <p:cNvSpPr>
            <a:spLocks noGrp="1"/>
          </p:cNvSpPr>
          <p:nvPr>
            <p:ph idx="1"/>
          </p:nvPr>
        </p:nvSpPr>
        <p:spPr/>
        <p:txBody>
          <a:bodyPr/>
          <a:lstStyle/>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340768"/>
            <a:ext cx="6400800" cy="5112568"/>
          </a:xfrm>
        </p:spPr>
        <p:txBody>
          <a:bodyPr>
            <a:normAutofit fontScale="55000" lnSpcReduction="20000"/>
          </a:bodyPr>
          <a:lstStyle/>
          <a:p>
            <a:r>
              <a:rPr lang="en-AU" sz="4400" b="1" u="sng" dirty="0">
                <a:solidFill>
                  <a:schemeClr val="tx1"/>
                </a:solidFill>
              </a:rPr>
              <a:t>Key Challenges and Responsibilities </a:t>
            </a:r>
            <a:endParaRPr lang="en-AU" sz="4400" dirty="0">
              <a:solidFill>
                <a:schemeClr val="tx1"/>
              </a:solidFill>
            </a:endParaRPr>
          </a:p>
          <a:p>
            <a:pPr lvl="0" algn="l">
              <a:buFont typeface="Arial" pitchFamily="34" charset="0"/>
              <a:buChar char="•"/>
            </a:pPr>
            <a:r>
              <a:rPr lang="en-AU" sz="4400" dirty="0">
                <a:solidFill>
                  <a:schemeClr val="tx1"/>
                </a:solidFill>
              </a:rPr>
              <a:t>Implement ABM’s Reconciliation Action Plan</a:t>
            </a:r>
          </a:p>
          <a:p>
            <a:pPr lvl="0" algn="l">
              <a:buFont typeface="Arial" pitchFamily="34" charset="0"/>
              <a:buChar char="•"/>
            </a:pPr>
            <a:r>
              <a:rPr lang="en-AU" sz="4400" dirty="0">
                <a:solidFill>
                  <a:schemeClr val="tx1"/>
                </a:solidFill>
              </a:rPr>
              <a:t>Manage all aspects of ABM’s Aboriginal and Torres Strait Islander Program</a:t>
            </a:r>
          </a:p>
          <a:p>
            <a:pPr lvl="0" algn="l">
              <a:buFont typeface="Arial" pitchFamily="34" charset="0"/>
              <a:buChar char="•"/>
            </a:pPr>
            <a:r>
              <a:rPr lang="en-AU" sz="4400" dirty="0">
                <a:solidFill>
                  <a:schemeClr val="tx1"/>
                </a:solidFill>
              </a:rPr>
              <a:t>Reinvigorate ABM’s relationships with NATSIAC and other key Aboriginal and Torres Strait Islander stakeholders</a:t>
            </a:r>
          </a:p>
          <a:p>
            <a:pPr lvl="0" algn="l">
              <a:buFont typeface="Arial" pitchFamily="34" charset="0"/>
              <a:buChar char="•"/>
            </a:pPr>
            <a:r>
              <a:rPr lang="en-AU" sz="4400" dirty="0">
                <a:solidFill>
                  <a:schemeClr val="tx1"/>
                </a:solidFill>
              </a:rPr>
              <a:t>Explore opportunities for raising awareness of Community Development models and partnerships with key Aboriginal and Torres Strait Islander stakeholders</a:t>
            </a:r>
          </a:p>
          <a:p>
            <a:pPr lvl="0" algn="l">
              <a:buFont typeface="Arial" pitchFamily="34" charset="0"/>
              <a:buChar char="•"/>
            </a:pPr>
            <a:r>
              <a:rPr lang="en-AU" sz="4400" dirty="0">
                <a:solidFill>
                  <a:schemeClr val="tx1"/>
                </a:solidFill>
              </a:rPr>
              <a:t>Expand opportunities for engagement and cooperation between ABM and Aboriginal and Torres Strait Islander communities.</a:t>
            </a:r>
          </a:p>
          <a:p>
            <a:pPr>
              <a:buFont typeface="Arial" pitchFamily="34" charset="0"/>
              <a:buChar char="•"/>
            </a:pPr>
            <a:r>
              <a:rPr lang="en-AU" dirty="0"/>
              <a:t> </a:t>
            </a:r>
          </a:p>
          <a:p>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738" y="0"/>
            <a:ext cx="4572000" cy="2123658"/>
          </a:xfrm>
          <a:prstGeom prst="rect">
            <a:avLst/>
          </a:prstGeom>
        </p:spPr>
        <p:txBody>
          <a:bodyPr>
            <a:spAutoFit/>
          </a:bodyPr>
          <a:lstStyle/>
          <a:p>
            <a:endParaRPr lang="en-US" sz="2400" dirty="0" smtClean="0"/>
          </a:p>
          <a:p>
            <a:pPr algn="ctr"/>
            <a:r>
              <a:rPr lang="en-US" dirty="0" smtClean="0"/>
              <a:t> The Elders’ Report </a:t>
            </a:r>
          </a:p>
          <a:p>
            <a:pPr algn="ctr"/>
            <a:r>
              <a:rPr lang="en-US" dirty="0" smtClean="0"/>
              <a:t>into </a:t>
            </a:r>
          </a:p>
          <a:p>
            <a:pPr algn="ctr"/>
            <a:r>
              <a:rPr lang="en-AU" dirty="0" smtClean="0"/>
              <a:t>Preventing Indigenous Self-harm &amp; Youth Suicide </a:t>
            </a:r>
            <a:endParaRPr lang="en-US" dirty="0" smtClean="0"/>
          </a:p>
          <a:p>
            <a:endParaRPr lang="en-AU" dirty="0" smtClean="0"/>
          </a:p>
          <a:p>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3064484" y="2088739"/>
            <a:ext cx="3299711" cy="2947285"/>
          </a:xfrm>
          <a:prstGeom prst="rect">
            <a:avLst/>
          </a:prstGeom>
          <a:noFill/>
          <a:ln w="9525">
            <a:noFill/>
            <a:miter lim="800000"/>
            <a:headEnd/>
            <a:tailEnd/>
          </a:ln>
        </p:spPr>
      </p:pic>
      <p:sp>
        <p:nvSpPr>
          <p:cNvPr id="4" name="Rectangle 3"/>
          <p:cNvSpPr/>
          <p:nvPr/>
        </p:nvSpPr>
        <p:spPr>
          <a:xfrm>
            <a:off x="2398596" y="4823430"/>
            <a:ext cx="4572000" cy="923330"/>
          </a:xfrm>
          <a:prstGeom prst="rect">
            <a:avLst/>
          </a:prstGeom>
        </p:spPr>
        <p:txBody>
          <a:bodyPr>
            <a:spAutoFit/>
          </a:bodyPr>
          <a:lstStyle/>
          <a:p>
            <a:pPr algn="ctr"/>
            <a:endParaRPr lang="en-US" dirty="0" smtClean="0"/>
          </a:p>
          <a:p>
            <a:pPr algn="ctr"/>
            <a:r>
              <a:rPr lang="en-US" dirty="0" smtClean="0"/>
              <a:t> Foreword by Mick Gooda </a:t>
            </a:r>
          </a:p>
          <a:p>
            <a:pPr algn="ctr"/>
            <a:r>
              <a:rPr lang="en-AU" dirty="0" smtClean="0"/>
              <a:t>Introduction by Professor Pat Dudgeon</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606245" y="5938982"/>
            <a:ext cx="739964" cy="659164"/>
          </a:xfrm>
          <a:prstGeom prst="rect">
            <a:avLst/>
          </a:prstGeom>
          <a:noFill/>
          <a:ln w="9525">
            <a:noFill/>
            <a:miter lim="800000"/>
            <a:headEnd/>
            <a:tailEnd/>
          </a:ln>
        </p:spPr>
      </p:pic>
      <p:pic>
        <p:nvPicPr>
          <p:cNvPr id="77828" name="Picture 4"/>
          <p:cNvPicPr>
            <a:picLocks noChangeAspect="1" noChangeArrowheads="1"/>
          </p:cNvPicPr>
          <p:nvPr/>
        </p:nvPicPr>
        <p:blipFill>
          <a:blip r:embed="rId4" cstate="print"/>
          <a:srcRect/>
          <a:stretch>
            <a:fillRect/>
          </a:stretch>
        </p:blipFill>
        <p:spPr bwMode="auto">
          <a:xfrm>
            <a:off x="2955167" y="5938980"/>
            <a:ext cx="739965" cy="659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200" b="1" dirty="0" smtClean="0"/>
              <a:t/>
            </a:r>
            <a:br>
              <a:rPr lang="en-AU" sz="2200" b="1" dirty="0" smtClean="0"/>
            </a:br>
            <a:r>
              <a:rPr lang="en-AU" sz="2200" b="1" dirty="0" smtClean="0"/>
              <a:t/>
            </a:r>
            <a:br>
              <a:rPr lang="en-AU" sz="2200" b="1" dirty="0" smtClean="0"/>
            </a:br>
            <a:r>
              <a:rPr lang="en-AU" sz="2200" b="1" dirty="0" smtClean="0"/>
              <a:t/>
            </a:r>
            <a:br>
              <a:rPr lang="en-AU" sz="2200" b="1" dirty="0" smtClean="0"/>
            </a:br>
            <a:r>
              <a:rPr lang="en-AU" sz="2200" b="1" dirty="0" smtClean="0"/>
              <a:t/>
            </a:r>
            <a:br>
              <a:rPr lang="en-AU" sz="2200" b="1" dirty="0" smtClean="0"/>
            </a:br>
            <a:r>
              <a:rPr lang="en-AU" sz="2200" b="1" dirty="0" smtClean="0"/>
              <a:t/>
            </a:r>
            <a:br>
              <a:rPr lang="en-AU" sz="2200" b="1" dirty="0" smtClean="0"/>
            </a:br>
            <a:r>
              <a:rPr lang="en-AU" sz="3100" b="1" dirty="0" smtClean="0"/>
              <a:t>Constitutional Recognition, </a:t>
            </a:r>
            <a:br>
              <a:rPr lang="en-AU" sz="3100" b="1" dirty="0" smtClean="0"/>
            </a:br>
            <a:r>
              <a:rPr lang="en-AU" sz="3100" b="1" dirty="0" smtClean="0"/>
              <a:t>Sovereignty</a:t>
            </a:r>
            <a:r>
              <a:rPr lang="en-AU" sz="3100" b="1" smtClean="0"/>
              <a:t>, Treaty, </a:t>
            </a:r>
            <a:r>
              <a:rPr lang="en-AU" sz="3100" b="1" dirty="0" smtClean="0"/>
              <a:t>Independence </a:t>
            </a:r>
            <a:r>
              <a:rPr lang="en-AU" sz="2200" b="1" dirty="0" smtClean="0"/>
              <a:t/>
            </a:r>
            <a:br>
              <a:rPr lang="en-AU" sz="2200" b="1" dirty="0" smtClean="0"/>
            </a:br>
            <a:r>
              <a:rPr lang="en-AU" sz="2200" dirty="0"/>
              <a:t/>
            </a:r>
            <a:br>
              <a:rPr lang="en-AU" sz="2200" dirty="0"/>
            </a:br>
            <a:r>
              <a:rPr lang="en-AU" b="1" dirty="0"/>
              <a:t/>
            </a:r>
            <a:br>
              <a:rPr lang="en-AU" b="1" dirty="0"/>
            </a:br>
            <a:endParaRPr lang="en-AU" dirty="0"/>
          </a:p>
        </p:txBody>
      </p:sp>
      <p:pic>
        <p:nvPicPr>
          <p:cNvPr id="1026" name="Picture 2" descr="pd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635" y="8456613"/>
            <a:ext cx="1571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916832"/>
            <a:ext cx="1143000" cy="1524000"/>
          </a:xfrm>
          <a:prstGeom prst="rect">
            <a:avLst/>
          </a:prstGeom>
        </p:spPr>
      </p:pic>
      <p:sp>
        <p:nvSpPr>
          <p:cNvPr id="12" name="TextBox 11"/>
          <p:cNvSpPr txBox="1"/>
          <p:nvPr/>
        </p:nvSpPr>
        <p:spPr>
          <a:xfrm>
            <a:off x="2123728" y="4221088"/>
            <a:ext cx="4818647" cy="369332"/>
          </a:xfrm>
          <a:prstGeom prst="rect">
            <a:avLst/>
          </a:prstGeom>
          <a:noFill/>
        </p:spPr>
        <p:txBody>
          <a:bodyPr wrap="square" rtlCol="0">
            <a:spAutoFit/>
          </a:bodyPr>
          <a:lstStyle/>
          <a:p>
            <a:r>
              <a:rPr lang="en-AU" dirty="0" smtClean="0">
                <a:hlinkClick r:id="rId4"/>
              </a:rPr>
              <a:t>http://www.recognise.org.au/</a:t>
            </a:r>
            <a:r>
              <a:rPr lang="en-AU" dirty="0" smtClean="0"/>
              <a:t> </a:t>
            </a:r>
          </a:p>
        </p:txBody>
      </p:sp>
    </p:spTree>
    <p:extLst>
      <p:ext uri="{BB962C8B-B14F-4D97-AF65-F5344CB8AC3E}">
        <p14:creationId xmlns:p14="http://schemas.microsoft.com/office/powerpoint/2010/main" val="2146058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mtClean="0"/>
              <a:t>Province of </a:t>
            </a:r>
            <a:r>
              <a:rPr lang="en-AU" dirty="0" smtClean="0"/>
              <a:t>Queensland </a:t>
            </a:r>
            <a:br>
              <a:rPr lang="en-AU" dirty="0" smtClean="0"/>
            </a:br>
            <a:r>
              <a:rPr lang="en-AU" dirty="0" smtClean="0"/>
              <a:t>Archbishop’s November Appeal</a:t>
            </a:r>
            <a:endParaRPr lang="en-AU" dirty="0"/>
          </a:p>
        </p:txBody>
      </p:sp>
      <p:sp>
        <p:nvSpPr>
          <p:cNvPr id="3" name="Content Placeholder 2"/>
          <p:cNvSpPr>
            <a:spLocks noGrp="1"/>
          </p:cNvSpPr>
          <p:nvPr>
            <p:ph idx="1"/>
          </p:nvPr>
        </p:nvSpPr>
        <p:spPr/>
        <p:txBody>
          <a:bodyPr>
            <a:normAutofit fontScale="92500" lnSpcReduction="10000"/>
          </a:bodyPr>
          <a:lstStyle/>
          <a:p>
            <a:pPr lvl="0"/>
            <a:r>
              <a:rPr lang="en-AU" dirty="0" smtClean="0">
                <a:hlinkClick r:id="rId2"/>
              </a:rPr>
              <a:t>a video</a:t>
            </a:r>
            <a:endParaRPr lang="en-US" dirty="0" smtClean="0">
              <a:solidFill>
                <a:srgbClr val="1F497D"/>
              </a:solidFill>
              <a:latin typeface="Arial" pitchFamily="34" charset="0"/>
              <a:ea typeface="Calibri" pitchFamily="34" charset="0"/>
              <a:cs typeface="Times New Roman" pitchFamily="18" charset="0"/>
              <a:hlinkClick r:id="rId3"/>
            </a:endParaRPr>
          </a:p>
          <a:p>
            <a:pPr lvl="0"/>
            <a:r>
              <a:rPr lang="en-US" dirty="0" smtClean="0">
                <a:solidFill>
                  <a:srgbClr val="1F497D"/>
                </a:solidFill>
                <a:latin typeface="Arial" pitchFamily="34" charset="0"/>
                <a:ea typeface="Calibri" pitchFamily="34" charset="0"/>
                <a:cs typeface="Times New Roman" pitchFamily="18" charset="0"/>
                <a:hlinkClick r:id="rId3"/>
              </a:rPr>
              <a:t>https://vimeo.com/102896076</a:t>
            </a:r>
            <a:endParaRPr lang="en-US" dirty="0" smtClean="0">
              <a:solidFill>
                <a:srgbClr val="1F497D"/>
              </a:solidFill>
              <a:latin typeface="Arial" pitchFamily="34" charset="0"/>
              <a:ea typeface="Calibri" pitchFamily="34" charset="0"/>
              <a:cs typeface="Times New Roman" pitchFamily="18" charset="0"/>
            </a:endParaRPr>
          </a:p>
          <a:p>
            <a:pPr lvl="0"/>
            <a:endParaRPr lang="en-US" sz="4800" dirty="0" smtClean="0">
              <a:solidFill>
                <a:srgbClr val="1F497D"/>
              </a:solidFill>
              <a:latin typeface="Arial" pitchFamily="34" charset="0"/>
              <a:cs typeface="Times New Roman" pitchFamily="18" charset="0"/>
            </a:endParaRPr>
          </a:p>
          <a:p>
            <a:pPr lvl="0">
              <a:buNone/>
            </a:pPr>
            <a:r>
              <a:rPr lang="en-US" sz="4800" dirty="0" smtClean="0">
                <a:latin typeface="Arial" pitchFamily="34" charset="0"/>
                <a:cs typeface="Times New Roman" pitchFamily="18" charset="0"/>
              </a:rPr>
              <a:t>  There will be a second more general video for the National Church toward supporting the Reconciliation Program </a:t>
            </a:r>
            <a:endParaRPr lang="en-US" sz="4800" dirty="0" smtClean="0">
              <a:latin typeface="Arial" pitchFamily="34" charset="0"/>
              <a:cs typeface="Arial" pitchFamily="34" charset="0"/>
            </a:endParaRPr>
          </a:p>
          <a:p>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NATSIAC</a:t>
            </a:r>
            <a:br>
              <a:rPr lang="en-AU" dirty="0" smtClean="0"/>
            </a:br>
            <a:endParaRPr lang="en-AU" sz="2200" dirty="0"/>
          </a:p>
        </p:txBody>
      </p:sp>
      <p:sp>
        <p:nvSpPr>
          <p:cNvPr id="3" name="Content Placeholder 2"/>
          <p:cNvSpPr>
            <a:spLocks noGrp="1"/>
          </p:cNvSpPr>
          <p:nvPr>
            <p:ph idx="1"/>
          </p:nvPr>
        </p:nvSpPr>
        <p:spPr/>
        <p:txBody>
          <a:bodyPr/>
          <a:lstStyle/>
          <a:p>
            <a:endParaRPr lang="en-AU" dirty="0" smtClean="0"/>
          </a:p>
          <a:p>
            <a:pPr algn="ctr">
              <a:buNone/>
            </a:pPr>
            <a:endParaRPr lang="en-AU" sz="2000" dirty="0" smtClean="0"/>
          </a:p>
          <a:p>
            <a:pPr algn="ctr">
              <a:buNone/>
            </a:pPr>
            <a:endParaRPr lang="en-AU" sz="2000" dirty="0" smtClean="0"/>
          </a:p>
          <a:p>
            <a:pPr algn="ctr">
              <a:buNone/>
            </a:pPr>
            <a:endParaRPr lang="en-AU" sz="2000" dirty="0" smtClean="0"/>
          </a:p>
          <a:p>
            <a:pPr algn="ctr">
              <a:buNone/>
            </a:pPr>
            <a:endParaRPr lang="en-AU" sz="2000" dirty="0" smtClean="0"/>
          </a:p>
          <a:p>
            <a:pPr algn="ctr">
              <a:buNone/>
            </a:pPr>
            <a:endParaRPr lang="en-AU" sz="2000" dirty="0" smtClean="0"/>
          </a:p>
          <a:p>
            <a:pPr algn="ctr">
              <a:buNone/>
            </a:pPr>
            <a:r>
              <a:rPr lang="en-AU" sz="2000" dirty="0" smtClean="0"/>
              <a:t>NATIONAL ABORIGINAL &amp; TORRES STRAIT ISLANDER ANGLICAN COUNCIL</a:t>
            </a:r>
          </a:p>
          <a:p>
            <a:pPr algn="ctr">
              <a:buNone/>
            </a:pPr>
            <a:r>
              <a:rPr lang="en-AU" sz="2000" dirty="0" smtClean="0"/>
              <a:t> </a:t>
            </a:r>
          </a:p>
          <a:p>
            <a:pPr algn="ctr">
              <a:buNone/>
            </a:pPr>
            <a:r>
              <a:rPr lang="en-AU" sz="2000" dirty="0" smtClean="0"/>
              <a:t>2014 NATIONAL GATHERING </a:t>
            </a:r>
          </a:p>
          <a:p>
            <a:pPr algn="ctr">
              <a:buNone/>
            </a:pPr>
            <a:r>
              <a:rPr lang="en-AU" sz="2000" dirty="0" smtClean="0"/>
              <a:t>YAMBA NSW</a:t>
            </a:r>
          </a:p>
          <a:p>
            <a:pPr algn="ctr">
              <a:buNone/>
            </a:pPr>
            <a:r>
              <a:rPr lang="en-AU" sz="2000" dirty="0" smtClean="0"/>
              <a:t>3 -10 SEPTEMBER</a:t>
            </a:r>
          </a:p>
          <a:p>
            <a:endParaRPr lang="en-AU" dirty="0"/>
          </a:p>
        </p:txBody>
      </p:sp>
      <p:pic>
        <p:nvPicPr>
          <p:cNvPr id="4" name="Picture 3" descr="Natsiac.jpg"/>
          <p:cNvPicPr/>
          <p:nvPr/>
        </p:nvPicPr>
        <p:blipFill>
          <a:blip r:embed="rId2" cstate="print"/>
          <a:srcRect r="2391"/>
          <a:stretch>
            <a:fillRect/>
          </a:stretch>
        </p:blipFill>
        <p:spPr>
          <a:xfrm>
            <a:off x="4139952" y="1484784"/>
            <a:ext cx="1080120" cy="23762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else can I do?</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How can I be of help to your Diocese in the journey toward Reconciliation with your Aboriginal and Torres Strait islanders communities.</a:t>
            </a:r>
          </a:p>
          <a:p>
            <a:endParaRPr lang="en-AU" dirty="0" smtClean="0"/>
          </a:p>
          <a:p>
            <a:r>
              <a:rPr lang="en-AU" dirty="0" smtClean="0"/>
              <a:t>Ab. Roger Herft 28.8.14</a:t>
            </a:r>
          </a:p>
          <a:p>
            <a:pPr>
              <a:buNone/>
            </a:pPr>
            <a:r>
              <a:rPr lang="en-AU" dirty="0" smtClean="0"/>
              <a:t>“We are not Australian without Aboriginality”</a:t>
            </a:r>
          </a:p>
          <a:p>
            <a:pPr>
              <a:buNone/>
            </a:pPr>
            <a:endParaRPr lang="en-AU" dirty="0" smtClean="0"/>
          </a:p>
          <a:p>
            <a:pPr>
              <a:buNone/>
            </a:pPr>
            <a:r>
              <a:rPr lang="en-AU" dirty="0" smtClean="0"/>
              <a:t>How is the Aboriginality in your neck of this vast land?</a:t>
            </a:r>
          </a:p>
          <a:p>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51.JPG"/>
          <p:cNvPicPr>
            <a:picLocks noGrp="1" noChangeAspect="1"/>
          </p:cNvPicPr>
          <p:nvPr>
            <p:ph idx="1"/>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Prayer for Reconciliation</a:t>
            </a:r>
            <a:endParaRPr lang="en-AU" dirty="0"/>
          </a:p>
        </p:txBody>
      </p:sp>
      <p:sp>
        <p:nvSpPr>
          <p:cNvPr id="3" name="Content Placeholder 2"/>
          <p:cNvSpPr>
            <a:spLocks noGrp="1"/>
          </p:cNvSpPr>
          <p:nvPr>
            <p:ph idx="1"/>
          </p:nvPr>
        </p:nvSpPr>
        <p:spPr>
          <a:xfrm>
            <a:off x="1115616" y="1268760"/>
            <a:ext cx="6563072" cy="5589240"/>
          </a:xfrm>
        </p:spPr>
        <p:txBody>
          <a:bodyPr>
            <a:normAutofit fontScale="77500" lnSpcReduction="20000"/>
          </a:bodyPr>
          <a:lstStyle/>
          <a:p>
            <a:pPr>
              <a:buNone/>
            </a:pPr>
            <a:r>
              <a:rPr lang="en-AU" b="1" dirty="0" smtClean="0"/>
              <a:t>	Reconciliation Prayer </a:t>
            </a:r>
            <a:r>
              <a:rPr lang="en-AU" sz="2300" b="1" i="1" dirty="0" smtClean="0"/>
              <a:t>(Bishop Arthur Malcolm)</a:t>
            </a:r>
            <a:r>
              <a:rPr lang="en-AU" dirty="0" smtClean="0"/>
              <a:t/>
            </a:r>
            <a:br>
              <a:rPr lang="en-AU" dirty="0" smtClean="0"/>
            </a:br>
            <a:r>
              <a:rPr lang="en-AU" dirty="0" smtClean="0"/>
              <a:t>Lord God, bring us together as one,</a:t>
            </a:r>
            <a:br>
              <a:rPr lang="en-AU" dirty="0" smtClean="0"/>
            </a:br>
            <a:r>
              <a:rPr lang="en-AU" dirty="0" smtClean="0"/>
              <a:t>reconciled with you and reconciled with each other.</a:t>
            </a:r>
            <a:br>
              <a:rPr lang="en-AU" dirty="0" smtClean="0"/>
            </a:br>
            <a:r>
              <a:rPr lang="en-AU" dirty="0" smtClean="0"/>
              <a:t>You made us in your likeness,</a:t>
            </a:r>
            <a:br>
              <a:rPr lang="en-AU" dirty="0" smtClean="0"/>
            </a:br>
            <a:r>
              <a:rPr lang="en-AU" dirty="0" smtClean="0"/>
              <a:t>you gave us your Son Jesus Christ.</a:t>
            </a:r>
            <a:br>
              <a:rPr lang="en-AU" dirty="0" smtClean="0"/>
            </a:br>
            <a:r>
              <a:rPr lang="en-AU" dirty="0" smtClean="0"/>
              <a:t>He has given us forgiveness from sin.</a:t>
            </a:r>
            <a:br>
              <a:rPr lang="en-AU" dirty="0" smtClean="0"/>
            </a:br>
            <a:r>
              <a:rPr lang="en-AU" dirty="0" smtClean="0"/>
              <a:t>Lord God, bring us together as one,</a:t>
            </a:r>
            <a:br>
              <a:rPr lang="en-AU" dirty="0" smtClean="0"/>
            </a:br>
            <a:r>
              <a:rPr lang="en-AU" dirty="0" smtClean="0"/>
              <a:t>different in culture,</a:t>
            </a:r>
            <a:br>
              <a:rPr lang="en-AU" dirty="0" smtClean="0"/>
            </a:br>
            <a:r>
              <a:rPr lang="en-AU" dirty="0" smtClean="0"/>
              <a:t>but given new life in Jesus Christ,</a:t>
            </a:r>
            <a:br>
              <a:rPr lang="en-AU" dirty="0" smtClean="0"/>
            </a:br>
            <a:r>
              <a:rPr lang="en-AU" dirty="0" smtClean="0"/>
              <a:t>together as your body, your Church, your people.</a:t>
            </a:r>
            <a:br>
              <a:rPr lang="en-AU" dirty="0" smtClean="0"/>
            </a:br>
            <a:r>
              <a:rPr lang="en-AU" dirty="0" smtClean="0"/>
              <a:t>Lord God, bring us together as one,</a:t>
            </a:r>
            <a:br>
              <a:rPr lang="en-AU" dirty="0" smtClean="0"/>
            </a:br>
            <a:r>
              <a:rPr lang="en-AU" dirty="0" smtClean="0"/>
              <a:t>reconciled, healed, forgiven,</a:t>
            </a:r>
            <a:br>
              <a:rPr lang="en-AU" dirty="0" smtClean="0"/>
            </a:br>
            <a:r>
              <a:rPr lang="en-AU" dirty="0" smtClean="0"/>
              <a:t>sharing you with others as you have called us to do.</a:t>
            </a:r>
            <a:br>
              <a:rPr lang="en-AU" dirty="0" smtClean="0"/>
            </a:br>
            <a:r>
              <a:rPr lang="en-AU" dirty="0" smtClean="0"/>
              <a:t>In Jesus Christ, let us be together as one.</a:t>
            </a:r>
            <a:br>
              <a:rPr lang="en-AU" dirty="0" smtClean="0"/>
            </a:br>
            <a:r>
              <a:rPr lang="en-AU" dirty="0" smtClean="0"/>
              <a:t>Amen</a:t>
            </a:r>
          </a:p>
          <a:p>
            <a:pPr>
              <a:buNone/>
            </a:pP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dirty="0"/>
          </a:p>
        </p:txBody>
      </p:sp>
      <p:pic>
        <p:nvPicPr>
          <p:cNvPr id="5" name="Picture 4" descr="Nyoongar message stick Perth Aug 2014 (2).jpg"/>
          <p:cNvPicPr>
            <a:picLocks noChangeAspect="1"/>
          </p:cNvPicPr>
          <p:nvPr/>
        </p:nvPicPr>
        <p:blipFill>
          <a:blip r:embed="rId2" cstate="print"/>
          <a:stretch>
            <a:fillRect/>
          </a:stretch>
        </p:blipFill>
        <p:spPr>
          <a:xfrm>
            <a:off x="683568" y="764704"/>
            <a:ext cx="7810500" cy="1440160"/>
          </a:xfrm>
          <a:prstGeom prst="rect">
            <a:avLst/>
          </a:prstGeom>
        </p:spPr>
      </p:pic>
      <p:pic>
        <p:nvPicPr>
          <p:cNvPr id="6" name="Picture 5" descr="photo 1.JPG"/>
          <p:cNvPicPr>
            <a:picLocks noChangeAspect="1"/>
          </p:cNvPicPr>
          <p:nvPr/>
        </p:nvPicPr>
        <p:blipFill>
          <a:blip r:embed="rId3" cstate="print"/>
          <a:stretch>
            <a:fillRect/>
          </a:stretch>
        </p:blipFill>
        <p:spPr>
          <a:xfrm>
            <a:off x="1187624" y="3717032"/>
            <a:ext cx="3422605" cy="2097534"/>
          </a:xfrm>
          <a:prstGeom prst="rect">
            <a:avLst/>
          </a:prstGeom>
        </p:spPr>
      </p:pic>
      <p:pic>
        <p:nvPicPr>
          <p:cNvPr id="7" name="Picture 6" descr="photo 2 (2).JPG"/>
          <p:cNvPicPr>
            <a:picLocks noChangeAspect="1"/>
          </p:cNvPicPr>
          <p:nvPr/>
        </p:nvPicPr>
        <p:blipFill>
          <a:blip r:embed="rId4" cstate="print"/>
          <a:stretch>
            <a:fillRect/>
          </a:stretch>
        </p:blipFill>
        <p:spPr>
          <a:xfrm>
            <a:off x="4572000" y="3717032"/>
            <a:ext cx="3312368" cy="20162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
            </a:r>
            <a:br>
              <a:rPr lang="en-AU" b="1" dirty="0" smtClean="0"/>
            </a:br>
            <a:r>
              <a:rPr lang="en-AU" b="1" dirty="0" smtClean="0"/>
              <a:t/>
            </a:r>
            <a:br>
              <a:rPr lang="en-AU" b="1" dirty="0" smtClean="0"/>
            </a:br>
            <a:r>
              <a:rPr lang="en-AU" b="1" dirty="0" smtClean="0"/>
              <a:t>Q and A: </a:t>
            </a:r>
            <a:br>
              <a:rPr lang="en-AU" b="1" dirty="0" smtClean="0"/>
            </a:br>
            <a:r>
              <a:rPr lang="en-AU" b="1" dirty="0" smtClean="0"/>
              <a:t>Rosalie Kunoth-Monks: </a:t>
            </a:r>
            <a:br>
              <a:rPr lang="en-AU" b="1" dirty="0" smtClean="0"/>
            </a:br>
            <a:r>
              <a:rPr lang="en-AU" b="1" dirty="0" smtClean="0"/>
              <a:t>"I am not the problem" speech for John </a:t>
            </a:r>
            <a:r>
              <a:rPr lang="en-AU" b="1" dirty="0" err="1" smtClean="0"/>
              <a:t>Pilger's</a:t>
            </a:r>
            <a:r>
              <a:rPr lang="en-AU" b="1" dirty="0" smtClean="0"/>
              <a:t> 'Utopia'</a:t>
            </a:r>
            <a:endParaRPr lang="en-AU" b="1" dirty="0"/>
          </a:p>
        </p:txBody>
      </p:sp>
      <p:sp>
        <p:nvSpPr>
          <p:cNvPr id="3" name="Content Placeholder 2"/>
          <p:cNvSpPr>
            <a:spLocks noGrp="1"/>
          </p:cNvSpPr>
          <p:nvPr>
            <p:ph idx="1"/>
          </p:nvPr>
        </p:nvSpPr>
        <p:spPr/>
        <p:txBody>
          <a:bodyPr/>
          <a:lstStyle/>
          <a:p>
            <a:endParaRPr lang="en-AU" dirty="0" smtClean="0">
              <a:hlinkClick r:id="rId2"/>
            </a:endParaRPr>
          </a:p>
          <a:p>
            <a:endParaRPr lang="en-AU" dirty="0" smtClean="0">
              <a:hlinkClick r:id="rId2"/>
            </a:endParaRPr>
          </a:p>
          <a:p>
            <a:r>
              <a:rPr lang="en-AU" sz="1800" dirty="0" smtClean="0">
                <a:hlinkClick r:id="rId2"/>
              </a:rPr>
              <a:t>https://www.youtube.com/watch?v=Xto5mqxfDAw</a:t>
            </a:r>
            <a:endParaRPr lang="en-AU" sz="1800" dirty="0" smtClean="0"/>
          </a:p>
          <a:p>
            <a:r>
              <a:rPr lang="en-AU" dirty="0" smtClean="0"/>
              <a:t>Start at 3’50”</a:t>
            </a:r>
            <a:endParaRPr lang="en-AU" dirty="0"/>
          </a:p>
        </p:txBody>
      </p:sp>
    </p:spTree>
    <p:extLst>
      <p:ext uri="{BB962C8B-B14F-4D97-AF65-F5344CB8AC3E}">
        <p14:creationId xmlns:p14="http://schemas.microsoft.com/office/powerpoint/2010/main" val="1094194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descr="C:\Users\mmaccullume\Desktop\2014-08-28 001\IMG_2123.JPG"/>
          <p:cNvPicPr>
            <a:picLocks noGrp="1" noChangeAspect="1" noChangeArrowheads="1"/>
          </p:cNvPicPr>
          <p:nvPr>
            <p:ph idx="1"/>
          </p:nvPr>
        </p:nvPicPr>
        <p:blipFill>
          <a:blip r:embed="rId2" cstate="print"/>
          <a:srcRect/>
          <a:stretch>
            <a:fillRect/>
          </a:stretch>
        </p:blipFill>
        <p:spPr bwMode="auto">
          <a:xfrm>
            <a:off x="-697754" y="0"/>
            <a:ext cx="10230582"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napshot 1 (29-08-2014 11-41 AM).png"/>
          <p:cNvPicPr>
            <a:picLocks noGrp="1" noChangeAspect="1"/>
          </p:cNvPicPr>
          <p:nvPr>
            <p:ph idx="1"/>
          </p:nvPr>
        </p:nvPicPr>
        <p:blipFill>
          <a:blip r:embed="rId2" cstate="print"/>
          <a:stretch>
            <a:fillRect/>
          </a:stretch>
        </p:blipFill>
        <p:spPr>
          <a:xfrm>
            <a:off x="0" y="1412776"/>
            <a:ext cx="9061477" cy="364502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IMG_2119.JPG"/>
          <p:cNvPicPr>
            <a:picLocks noGrp="1" noChangeAspect="1"/>
          </p:cNvPicPr>
          <p:nvPr>
            <p:ph idx="1"/>
          </p:nvPr>
        </p:nvPicPr>
        <p:blipFill>
          <a:blip r:embed="rId2" cstate="print"/>
          <a:stretch>
            <a:fillRect/>
          </a:stretch>
        </p:blipFill>
        <p:spPr>
          <a:xfrm>
            <a:off x="-24003" y="0"/>
            <a:ext cx="9491531" cy="711864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IMG_212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t>Who was Yagan?</a:t>
            </a:r>
            <a:endParaRPr lang="en-AU" sz="3200" dirty="0"/>
          </a:p>
        </p:txBody>
      </p:sp>
      <p:sp>
        <p:nvSpPr>
          <p:cNvPr id="3" name="Content Placeholder 2"/>
          <p:cNvSpPr>
            <a:spLocks noGrp="1"/>
          </p:cNvSpPr>
          <p:nvPr>
            <p:ph idx="1"/>
          </p:nvPr>
        </p:nvSpPr>
        <p:spPr>
          <a:xfrm>
            <a:off x="251520" y="1052736"/>
            <a:ext cx="8712968" cy="5328592"/>
          </a:xfrm>
        </p:spPr>
        <p:txBody>
          <a:bodyPr>
            <a:normAutofit fontScale="77500" lnSpcReduction="20000"/>
          </a:bodyPr>
          <a:lstStyle/>
          <a:p>
            <a:endParaRPr lang="en-AU" dirty="0" smtClean="0"/>
          </a:p>
          <a:p>
            <a:pPr>
              <a:buNone/>
            </a:pPr>
            <a:r>
              <a:rPr lang="en-AU" b="1" dirty="0" smtClean="0"/>
              <a:t>	</a:t>
            </a:r>
            <a:r>
              <a:rPr lang="en-AU" dirty="0" smtClean="0"/>
              <a:t>“The death of Yagan on 11 July 1833 marked the end of an era in colonial-Aboriginal relations in Western Australia, and the beginning of a century-long holocaust for the Aboriginal population of WA and other Australian states.</a:t>
            </a:r>
          </a:p>
          <a:p>
            <a:r>
              <a:rPr lang="en-AU" dirty="0" smtClean="0"/>
              <a:t>Yagan </a:t>
            </a:r>
          </a:p>
          <a:p>
            <a:r>
              <a:rPr lang="en-AU" dirty="0" smtClean="0"/>
              <a:t> mid-30s when the colony was founded in June 1829, stood out amongst the community.</a:t>
            </a:r>
          </a:p>
          <a:p>
            <a:r>
              <a:rPr lang="en-AU" dirty="0" smtClean="0"/>
              <a:t>described by the Scottish settler as the ‘Wallace’ of his people,</a:t>
            </a:r>
          </a:p>
          <a:p>
            <a:r>
              <a:rPr lang="en-AU" dirty="0" smtClean="0"/>
              <a:t>did best to lead cordial relations with the British but </a:t>
            </a:r>
          </a:p>
          <a:p>
            <a:r>
              <a:rPr lang="en-AU" dirty="0" smtClean="0"/>
              <a:t>conflict required a legal </a:t>
            </a:r>
            <a:r>
              <a:rPr lang="en-AU" dirty="0" err="1" smtClean="0"/>
              <a:t>Nyoongar</a:t>
            </a:r>
            <a:r>
              <a:rPr lang="en-AU" dirty="0" smtClean="0"/>
              <a:t> response, resulted in a spiral of violence and death as both sides accused each other of atrocities.</a:t>
            </a:r>
            <a:br>
              <a:rPr lang="en-AU" dirty="0" smtClean="0"/>
            </a:br>
            <a:r>
              <a:rPr lang="en-AU" dirty="0" smtClean="0"/>
              <a:t/>
            </a:r>
            <a:br>
              <a:rPr lang="en-AU" dirty="0" smtClean="0"/>
            </a:br>
            <a:endParaRPr lang="en-AU" sz="2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25000" lnSpcReduction="20000"/>
          </a:bodyPr>
          <a:lstStyle/>
          <a:p>
            <a:r>
              <a:rPr lang="en-AU" sz="8000" dirty="0" smtClean="0"/>
              <a:t>deaths of brother and uncle led to reprisal killings under </a:t>
            </a:r>
            <a:r>
              <a:rPr lang="en-AU" sz="8000" dirty="0" err="1" smtClean="0"/>
              <a:t>Nyoongar</a:t>
            </a:r>
            <a:r>
              <a:rPr lang="en-AU" sz="8000" dirty="0" smtClean="0"/>
              <a:t> law, leading the government of the day to place a price of 30 pounds on Yagan’s head, dead or alive.</a:t>
            </a:r>
          </a:p>
          <a:p>
            <a:r>
              <a:rPr lang="en-AU" sz="8000" dirty="0" smtClean="0"/>
              <a:t>two months before he was shot (settler William Keats), Yagan had stated to another settler, George Moore, that he would kill three settlers in revenge for the death of his father Midgegooroo  executed by firing squad earlier that year.</a:t>
            </a:r>
          </a:p>
          <a:p>
            <a:r>
              <a:rPr lang="en-AU" sz="8000" dirty="0" smtClean="0"/>
              <a:t>Despite the reward on his head, Yagan went about his business unmolested by most of the settlers because they feared reprisals.</a:t>
            </a:r>
          </a:p>
          <a:p>
            <a:r>
              <a:rPr lang="en-AU" sz="8000" dirty="0" smtClean="0"/>
              <a:t>After shot Yagan, was beheaded, eventually head taken  England for research.</a:t>
            </a:r>
          </a:p>
          <a:p>
            <a:pPr>
              <a:buNone/>
            </a:pPr>
            <a:endParaRPr lang="en-AU" sz="8000" dirty="0" smtClean="0"/>
          </a:p>
          <a:p>
            <a:r>
              <a:rPr lang="en-AU" sz="8000" dirty="0" smtClean="0"/>
              <a:t>When killed, Perth living with fear Aboriginal uprising </a:t>
            </a:r>
          </a:p>
          <a:p>
            <a:r>
              <a:rPr lang="en-AU" sz="8000" dirty="0" smtClean="0"/>
              <a:t>catalyst for the attack large group of Nyoongars at Pinjarra in 1834. Pinjarra  massacre</a:t>
            </a:r>
          </a:p>
          <a:p>
            <a:pPr>
              <a:buNone/>
            </a:pPr>
            <a:endParaRPr lang="en-AU" sz="8000" dirty="0" smtClean="0"/>
          </a:p>
          <a:p>
            <a:r>
              <a:rPr lang="en-AU" sz="8000" dirty="0" smtClean="0"/>
              <a:t>1994 Aboriginal elder Ken Colbung discovered head in a cemetery in Liverpool, England.</a:t>
            </a:r>
          </a:p>
          <a:p>
            <a:r>
              <a:rPr lang="en-AU" sz="8000" dirty="0" smtClean="0"/>
              <a:t>On 10 July 2010 Yagan’s skull was laid to rest in the Swan Valley</a:t>
            </a:r>
          </a:p>
          <a:p>
            <a:pPr>
              <a:buNone/>
            </a:pPr>
            <a:r>
              <a:rPr lang="en-AU" dirty="0" smtClean="0"/>
              <a:t/>
            </a:r>
            <a:br>
              <a:rPr lang="en-AU" dirty="0" smtClean="0"/>
            </a:br>
            <a:endParaRPr lang="en-AU" dirty="0" smtClean="0"/>
          </a:p>
          <a:p>
            <a:pPr>
              <a:buNone/>
            </a:pPr>
            <a:endParaRPr lang="en-AU" dirty="0" smtClean="0"/>
          </a:p>
          <a:p>
            <a:pPr>
              <a:buNone/>
            </a:pPr>
            <a:endParaRPr lang="en-AU" dirty="0" smtClean="0"/>
          </a:p>
          <a:p>
            <a:pPr>
              <a:buNone/>
            </a:pPr>
            <a:endParaRPr lang="en-AU" dirty="0" smtClean="0"/>
          </a:p>
          <a:p>
            <a:pPr>
              <a:buNone/>
            </a:pPr>
            <a:endParaRPr lang="en-AU" dirty="0" smtClean="0"/>
          </a:p>
          <a:p>
            <a:pPr>
              <a:buNone/>
            </a:pPr>
            <a:r>
              <a:rPr lang="en-AU" dirty="0" smtClean="0"/>
              <a:t/>
            </a:r>
            <a:br>
              <a:rPr lang="en-AU" dirty="0" smtClean="0"/>
            </a:br>
            <a:r>
              <a:rPr lang="en-AU" dirty="0" smtClean="0"/>
              <a:t>Read more: </a:t>
            </a:r>
            <a:r>
              <a:rPr lang="en-AU" dirty="0" smtClean="0">
                <a:hlinkClick r:id="rId2"/>
              </a:rPr>
              <a:t>http://www.creativespirits.info/australia/western-australia/perth/perths-aboriginal-history#toc2#ixzz3BkamsqeW</a:t>
            </a:r>
            <a:endParaRPr lang="en-AU" dirty="0" smtClean="0"/>
          </a:p>
          <a:p>
            <a:endParaRPr lang="en-AU" sz="2300" dirty="0" smtClean="0"/>
          </a:p>
          <a:p>
            <a:r>
              <a:rPr lang="en-AU" sz="2300" dirty="0" smtClean="0"/>
              <a:t>Read more: </a:t>
            </a:r>
            <a:r>
              <a:rPr lang="en-AU" sz="2300" dirty="0" smtClean="0">
                <a:hlinkClick r:id="rId2"/>
              </a:rPr>
              <a:t>http://www.creativespirits.info/australia/western-australia/perth/perths-aboriginal-history#toc2#ixzz3BkVmQfb8</a:t>
            </a:r>
            <a:endParaRPr lang="en-AU" sz="2300" dirty="0" smtClean="0"/>
          </a:p>
          <a:p>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IMG_2134.JPG"/>
          <p:cNvPicPr>
            <a:picLocks noGrp="1" noChangeAspect="1"/>
          </p:cNvPicPr>
          <p:nvPr>
            <p:ph idx="1"/>
          </p:nvPr>
        </p:nvPicPr>
        <p:blipFill>
          <a:blip r:embed="rId2" cstate="print"/>
          <a:stretch>
            <a:fillRect/>
          </a:stretch>
        </p:blipFill>
        <p:spPr>
          <a:xfrm>
            <a:off x="-135368" y="-5270"/>
            <a:ext cx="9283550" cy="6962662"/>
          </a:xfrm>
        </p:spPr>
      </p:pic>
      <p:sp>
        <p:nvSpPr>
          <p:cNvPr id="5" name="TextBox 4"/>
          <p:cNvSpPr txBox="1"/>
          <p:nvPr/>
        </p:nvSpPr>
        <p:spPr>
          <a:xfrm>
            <a:off x="2195736" y="4365104"/>
            <a:ext cx="3600400" cy="1477328"/>
          </a:xfrm>
          <a:prstGeom prst="rect">
            <a:avLst/>
          </a:prstGeom>
          <a:noFill/>
        </p:spPr>
        <p:txBody>
          <a:bodyPr wrap="square" rtlCol="0">
            <a:spAutoFit/>
          </a:bodyPr>
          <a:lstStyle/>
          <a:p>
            <a:pPr algn="ctr"/>
            <a:r>
              <a:rPr lang="en-AU" dirty="0" smtClean="0">
                <a:solidFill>
                  <a:schemeClr val="bg1"/>
                </a:solidFill>
              </a:rPr>
              <a:t>All Saints, Henley Brook</a:t>
            </a:r>
          </a:p>
          <a:p>
            <a:pPr algn="ctr"/>
            <a:r>
              <a:rPr lang="en-AU" dirty="0" smtClean="0">
                <a:solidFill>
                  <a:schemeClr val="bg1"/>
                </a:solidFill>
              </a:rPr>
              <a:t> in Parish of Swan</a:t>
            </a:r>
          </a:p>
          <a:p>
            <a:pPr algn="ctr"/>
            <a:r>
              <a:rPr lang="en-AU" dirty="0" smtClean="0">
                <a:solidFill>
                  <a:schemeClr val="bg1"/>
                </a:solidFill>
              </a:rPr>
              <a:t>Sitting on land with a largely untold story about the First Peoples whose land it is on.</a:t>
            </a:r>
            <a:endParaRPr lang="en-AU"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402</Words>
  <Application>Microsoft Office PowerPoint</Application>
  <PresentationFormat>On-screen Show (4:3)</PresentationFormat>
  <Paragraphs>80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ABM Diocesan Representatives Conference  Perth 2014</vt:lpstr>
      <vt:lpstr>PowerPoint Presentation</vt:lpstr>
      <vt:lpstr>PowerPoint Presentation</vt:lpstr>
      <vt:lpstr>PowerPoint Presentation</vt:lpstr>
      <vt:lpstr>PowerPoint Presentation</vt:lpstr>
      <vt:lpstr>PowerPoint Presentation</vt:lpstr>
      <vt:lpstr>Who was Yagan?</vt:lpstr>
      <vt:lpstr>PowerPoint Presentation</vt:lpstr>
      <vt:lpstr>PowerPoint Presentation</vt:lpstr>
      <vt:lpstr>PowerPoint Presentation</vt:lpstr>
      <vt:lpstr>Current Focus</vt:lpstr>
      <vt:lpstr>PowerPoint Presentation</vt:lpstr>
      <vt:lpstr>PowerPoint Presentation</vt:lpstr>
      <vt:lpstr>     Constitutional Recognition,  Sovereignty, Treaty, Independence    </vt:lpstr>
      <vt:lpstr>Province of Queensland  Archbishop’s November Appeal</vt:lpstr>
      <vt:lpstr>NATSIAC </vt:lpstr>
      <vt:lpstr>What else can I do?</vt:lpstr>
      <vt:lpstr>PowerPoint Presentation</vt:lpstr>
      <vt:lpstr>Prayer for Reconciliation</vt:lpstr>
      <vt:lpstr>  Q and A:  Rosalie Kunoth-Monks:  "I am not the problem" speech for John Pilger's 'Utopia'</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mmaccullume</dc:creator>
  <cp:lastModifiedBy>Christopher Brooks | ABM Marketing</cp:lastModifiedBy>
  <cp:revision>23</cp:revision>
  <dcterms:created xsi:type="dcterms:W3CDTF">2014-08-28T13:48:37Z</dcterms:created>
  <dcterms:modified xsi:type="dcterms:W3CDTF">2014-11-28T03:24:28Z</dcterms:modified>
</cp:coreProperties>
</file>