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67" r:id="rId7"/>
    <p:sldId id="27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FF"/>
    <a:srgbClr val="9797FF"/>
    <a:srgbClr val="4771C5"/>
    <a:srgbClr val="466EC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95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E071-DD26-41E4-914F-F718073A920D}" type="datetimeFigureOut">
              <a:rPr lang="en-AU" smtClean="0"/>
              <a:pPr/>
              <a:t>13/07/2012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15A-FE6B-4E96-97FE-A9B24AA10E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E071-DD26-41E4-914F-F718073A920D}" type="datetimeFigureOut">
              <a:rPr lang="en-AU" smtClean="0"/>
              <a:pPr/>
              <a:t>13/07/2012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15A-FE6B-4E96-97FE-A9B24AA10E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E071-DD26-41E4-914F-F718073A920D}" type="datetimeFigureOut">
              <a:rPr lang="en-AU" smtClean="0"/>
              <a:pPr/>
              <a:t>13/07/2012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15A-FE6B-4E96-97FE-A9B24AA10E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E071-DD26-41E4-914F-F718073A920D}" type="datetimeFigureOut">
              <a:rPr lang="en-AU" smtClean="0"/>
              <a:pPr/>
              <a:t>13/07/2012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15A-FE6B-4E96-97FE-A9B24AA10E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E071-DD26-41E4-914F-F718073A920D}" type="datetimeFigureOut">
              <a:rPr lang="en-AU" smtClean="0"/>
              <a:pPr/>
              <a:t>13/07/2012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15A-FE6B-4E96-97FE-A9B24AA10E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E071-DD26-41E4-914F-F718073A920D}" type="datetimeFigureOut">
              <a:rPr lang="en-AU" smtClean="0"/>
              <a:pPr/>
              <a:t>13/07/2012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15A-FE6B-4E96-97FE-A9B24AA10E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E071-DD26-41E4-914F-F718073A920D}" type="datetimeFigureOut">
              <a:rPr lang="en-AU" smtClean="0"/>
              <a:pPr/>
              <a:t>13/07/2012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15A-FE6B-4E96-97FE-A9B24AA10E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E071-DD26-41E4-914F-F718073A920D}" type="datetimeFigureOut">
              <a:rPr lang="en-AU" smtClean="0"/>
              <a:pPr/>
              <a:t>13/07/2012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15A-FE6B-4E96-97FE-A9B24AA10E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E071-DD26-41E4-914F-F718073A920D}" type="datetimeFigureOut">
              <a:rPr lang="en-AU" smtClean="0"/>
              <a:pPr/>
              <a:t>13/07/2012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15A-FE6B-4E96-97FE-A9B24AA10E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E071-DD26-41E4-914F-F718073A920D}" type="datetimeFigureOut">
              <a:rPr lang="en-AU" smtClean="0"/>
              <a:pPr/>
              <a:t>13/07/2012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15A-FE6B-4E96-97FE-A9B24AA10E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E071-DD26-41E4-914F-F718073A920D}" type="datetimeFigureOut">
              <a:rPr lang="en-AU" smtClean="0"/>
              <a:pPr/>
              <a:t>13/07/2012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915A-FE6B-4E96-97FE-A9B24AA10E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E071-DD26-41E4-914F-F718073A920D}" type="datetimeFigureOut">
              <a:rPr lang="en-AU" smtClean="0"/>
              <a:pPr/>
              <a:t>13/07/2012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915A-FE6B-4E96-97FE-A9B24AA10E3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4427"/>
            <a:ext cx="9900592" cy="7920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096" y="5157192"/>
            <a:ext cx="7772400" cy="1470025"/>
          </a:xfrm>
        </p:spPr>
        <p:txBody>
          <a:bodyPr>
            <a:noAutofit/>
          </a:bodyPr>
          <a:lstStyle/>
          <a:p>
            <a:r>
              <a:rPr lang="en-AU" sz="6000" dirty="0" smtClean="0">
                <a:solidFill>
                  <a:schemeClr val="bg1"/>
                </a:solidFill>
              </a:rPr>
              <a:t>Millennium Development Goals</a:t>
            </a:r>
            <a:endParaRPr lang="en-A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96902"/>
          </a:xfrm>
        </p:spPr>
        <p:txBody>
          <a:bodyPr>
            <a:normAutofit/>
          </a:bodyPr>
          <a:lstStyle/>
          <a:p>
            <a:r>
              <a:rPr lang="en-AU" sz="4000" dirty="0" smtClean="0">
                <a:latin typeface="36 days ago BRK" pitchFamily="2" charset="0"/>
              </a:rPr>
              <a:t>Goal 3</a:t>
            </a:r>
            <a:br>
              <a:rPr lang="en-AU" sz="4000" dirty="0" smtClean="0">
                <a:latin typeface="36 days ago BRK" pitchFamily="2" charset="0"/>
              </a:rPr>
            </a:br>
            <a:r>
              <a:rPr lang="en-AU" sz="4000" dirty="0">
                <a:latin typeface="36 days ago BRK" pitchFamily="2" charset="0"/>
              </a:rPr>
              <a:t>Promote gender equality and empower </a:t>
            </a:r>
            <a:r>
              <a:rPr lang="en-AU" sz="4000" dirty="0" smtClean="0">
                <a:latin typeface="36 days ago BRK" pitchFamily="2" charset="0"/>
              </a:rPr>
              <a:t>women</a:t>
            </a:r>
            <a:endParaRPr lang="en-AU" sz="4000" dirty="0">
              <a:latin typeface="36 days ago BR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4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700" dirty="0">
                <a:latin typeface="36 days ago BRK" pitchFamily="2" charset="0"/>
              </a:rPr>
              <a:t>Eliminate gender disparity in primary and secondary education preferably by 2005, and at all levels </a:t>
            </a:r>
            <a:r>
              <a:rPr lang="en-AU" sz="2700" dirty="0" smtClean="0">
                <a:latin typeface="36 days ago BRK" pitchFamily="2" charset="0"/>
              </a:rPr>
              <a:t>by 2015</a:t>
            </a:r>
            <a:r>
              <a:rPr lang="en-AU" sz="2700" dirty="0">
                <a:latin typeface="36 days ago BRK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5658" r="53" b="42016"/>
          <a:stretch/>
        </p:blipFill>
        <p:spPr>
          <a:xfrm>
            <a:off x="0" y="1796902"/>
            <a:ext cx="9144000" cy="2902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07534"/>
          </a:xfrm>
        </p:spPr>
        <p:txBody>
          <a:bodyPr>
            <a:normAutofit/>
          </a:bodyPr>
          <a:lstStyle/>
          <a:p>
            <a:r>
              <a:rPr lang="en-AU" sz="4000" dirty="0" smtClean="0">
                <a:latin typeface="36 days ago BRK" pitchFamily="2" charset="0"/>
              </a:rPr>
              <a:t>Goal 4</a:t>
            </a:r>
            <a:br>
              <a:rPr lang="en-AU" sz="4000" dirty="0" smtClean="0">
                <a:latin typeface="36 days ago BRK" pitchFamily="2" charset="0"/>
              </a:rPr>
            </a:br>
            <a:r>
              <a:rPr lang="en-AU" sz="4000" dirty="0">
                <a:latin typeface="36 days ago BRK" pitchFamily="2" charset="0"/>
              </a:rPr>
              <a:t>Reduce child </a:t>
            </a:r>
            <a:r>
              <a:rPr lang="en-AU" sz="4000" dirty="0" smtClean="0">
                <a:latin typeface="36 days ago BRK" pitchFamily="2" charset="0"/>
              </a:rPr>
              <a:t>mortality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657" y="5085184"/>
            <a:ext cx="914400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sz="2700" dirty="0">
                <a:latin typeface="36 days ago BRK" pitchFamily="2" charset="0"/>
              </a:rPr>
              <a:t>Reduce by two-thirds the mortality rate </a:t>
            </a:r>
            <a:endParaRPr lang="en-AU" sz="2700" dirty="0" smtClean="0">
              <a:latin typeface="36 days ago BRK" pitchFamily="2" charset="0"/>
            </a:endParaRPr>
          </a:p>
          <a:p>
            <a:pPr algn="ctr">
              <a:buNone/>
            </a:pPr>
            <a:r>
              <a:rPr lang="en-AU" sz="2700" dirty="0" smtClean="0">
                <a:latin typeface="36 days ago BRK" pitchFamily="2" charset="0"/>
              </a:rPr>
              <a:t>among </a:t>
            </a:r>
            <a:r>
              <a:rPr lang="en-AU" sz="2700" dirty="0">
                <a:latin typeface="36 days ago BRK" pitchFamily="2" charset="0"/>
              </a:rPr>
              <a:t>children under five.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4" b="41706"/>
          <a:stretch/>
        </p:blipFill>
        <p:spPr>
          <a:xfrm>
            <a:off x="0" y="1807534"/>
            <a:ext cx="9144000" cy="2892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734205"/>
          </a:xfrm>
        </p:spPr>
        <p:txBody>
          <a:bodyPr>
            <a:normAutofit/>
          </a:bodyPr>
          <a:lstStyle/>
          <a:p>
            <a:r>
              <a:rPr lang="en-AU" sz="4000" dirty="0" smtClean="0">
                <a:latin typeface="36 days ago BRK" pitchFamily="2" charset="0"/>
              </a:rPr>
              <a:t>Goal 5</a:t>
            </a:r>
            <a:br>
              <a:rPr lang="en-AU" sz="4000" dirty="0" smtClean="0">
                <a:latin typeface="36 days ago BRK" pitchFamily="2" charset="0"/>
              </a:rPr>
            </a:br>
            <a:r>
              <a:rPr lang="en-AU" sz="4000" dirty="0">
                <a:latin typeface="36 days ago BRK" pitchFamily="2" charset="0"/>
              </a:rPr>
              <a:t>Improve maternal </a:t>
            </a:r>
            <a:r>
              <a:rPr lang="en-AU" sz="4000" dirty="0" smtClean="0">
                <a:latin typeface="36 days ago BRK" pitchFamily="2" charset="0"/>
              </a:rPr>
              <a:t>health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56981"/>
            <a:ext cx="9144000" cy="1401019"/>
          </a:xfrm>
        </p:spPr>
        <p:txBody>
          <a:bodyPr/>
          <a:lstStyle/>
          <a:p>
            <a:pPr algn="ctr">
              <a:buNone/>
            </a:pPr>
            <a:r>
              <a:rPr lang="en-AU" sz="2700" dirty="0" smtClean="0">
                <a:latin typeface="36 days ago BRK" pitchFamily="2" charset="0"/>
              </a:rPr>
              <a:t>Reduce </a:t>
            </a:r>
            <a:r>
              <a:rPr lang="en-AU" sz="2700" dirty="0">
                <a:latin typeface="36 days ago BRK" pitchFamily="2" charset="0"/>
              </a:rPr>
              <a:t>by three-quarters the maternal mortality ratio</a:t>
            </a:r>
            <a:r>
              <a:rPr lang="en-AU" dirty="0">
                <a:latin typeface="36 days ago BRK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9" r="16540"/>
          <a:stretch/>
        </p:blipFill>
        <p:spPr>
          <a:xfrm rot="16200000">
            <a:off x="3099664" y="-1365458"/>
            <a:ext cx="2944672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18" y="1"/>
            <a:ext cx="9164018" cy="180504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36 days ago BRK" pitchFamily="2" charset="0"/>
              </a:rPr>
              <a:t>Goal 6</a:t>
            </a:r>
            <a:br>
              <a:rPr lang="en-AU" dirty="0" smtClean="0">
                <a:latin typeface="36 days ago BRK" pitchFamily="2" charset="0"/>
              </a:rPr>
            </a:br>
            <a:r>
              <a:rPr lang="en-AU" dirty="0">
                <a:latin typeface="36 days ago BRK" pitchFamily="2" charset="0"/>
              </a:rPr>
              <a:t>Combat HIV/AIDS, malaria, and other </a:t>
            </a:r>
            <a:r>
              <a:rPr lang="en-AU" dirty="0" smtClean="0">
                <a:latin typeface="36 days ago BRK" pitchFamily="2" charset="0"/>
              </a:rPr>
              <a:t>diseases</a:t>
            </a:r>
            <a:endParaRPr lang="en-AU" dirty="0">
              <a:latin typeface="36 days ago BR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018" y="4702629"/>
            <a:ext cx="9144000" cy="2155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800" dirty="0">
                <a:latin typeface="36 days ago BRK" pitchFamily="2" charset="0"/>
              </a:rPr>
              <a:t>Halt and begin to reverse the spread of HIV/AIDS.</a:t>
            </a:r>
          </a:p>
          <a:p>
            <a:pPr marL="0" indent="0" algn="ctr">
              <a:buNone/>
            </a:pPr>
            <a:r>
              <a:rPr lang="en-AU" sz="2800" dirty="0" smtClean="0">
                <a:latin typeface="36 days ago BRK" pitchFamily="2" charset="0"/>
              </a:rPr>
              <a:t>Halt </a:t>
            </a:r>
            <a:r>
              <a:rPr lang="en-AU" sz="2800" dirty="0">
                <a:latin typeface="36 days ago BRK" pitchFamily="2" charset="0"/>
              </a:rPr>
              <a:t>and begin to reverse the incidence of malaria and other major diseases.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7" b="23869"/>
          <a:stretch/>
        </p:blipFill>
        <p:spPr>
          <a:xfrm>
            <a:off x="-20018" y="1805049"/>
            <a:ext cx="9164018" cy="289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Goal 7</a:t>
            </a:r>
            <a:br>
              <a:rPr lang="en-AU" dirty="0" smtClean="0"/>
            </a:br>
            <a:r>
              <a:rPr lang="en-AU" dirty="0"/>
              <a:t>Ensure environmental sustainability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725144"/>
            <a:ext cx="9143999" cy="2155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700" dirty="0">
                <a:latin typeface="36 days ago BRK" pitchFamily="2" charset="0"/>
              </a:rPr>
              <a:t>Integrate the principles of sustainable development into country policies and programs; reverse loss </a:t>
            </a:r>
            <a:r>
              <a:rPr lang="en-AU" sz="2700" dirty="0" smtClean="0">
                <a:latin typeface="36 days ago BRK" pitchFamily="2" charset="0"/>
              </a:rPr>
              <a:t>of environmental </a:t>
            </a:r>
            <a:r>
              <a:rPr lang="en-AU" sz="2700" dirty="0">
                <a:latin typeface="36 days ago BRK" pitchFamily="2" charset="0"/>
              </a:rPr>
              <a:t>resources.</a:t>
            </a:r>
          </a:p>
          <a:p>
            <a:pPr marL="0" indent="0" algn="ctr">
              <a:buNone/>
            </a:pPr>
            <a:r>
              <a:rPr lang="en-AU" sz="2700" dirty="0" smtClean="0">
                <a:latin typeface="36 days ago BRK" pitchFamily="2" charset="0"/>
              </a:rPr>
              <a:t>Reduce </a:t>
            </a:r>
            <a:r>
              <a:rPr lang="en-AU" sz="2700" dirty="0">
                <a:latin typeface="36 days ago BRK" pitchFamily="2" charset="0"/>
              </a:rPr>
              <a:t>by half the proportion of people without sustainable access to safe drinking water and </a:t>
            </a:r>
            <a:r>
              <a:rPr lang="en-AU" sz="2700" dirty="0" smtClean="0">
                <a:latin typeface="36 days ago BRK" pitchFamily="2" charset="0"/>
              </a:rPr>
              <a:t>basic sanitation.</a:t>
            </a:r>
            <a:endParaRPr lang="en-AU" sz="2700" dirty="0">
              <a:latin typeface="36 days ago BRK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3" b="27882"/>
          <a:stretch/>
        </p:blipFill>
        <p:spPr>
          <a:xfrm>
            <a:off x="-28008" y="1787858"/>
            <a:ext cx="9172007" cy="2816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9168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>
                <a:latin typeface="36 days ago BRK" pitchFamily="2" charset="0"/>
              </a:rPr>
              <a:t>Goal </a:t>
            </a:r>
            <a:r>
              <a:rPr lang="en-AU" dirty="0">
                <a:latin typeface="36 days ago BRK" pitchFamily="2" charset="0"/>
              </a:rPr>
              <a:t>8</a:t>
            </a:r>
            <a:r>
              <a:rPr lang="en-AU" dirty="0" smtClean="0">
                <a:latin typeface="36 days ago BRK" pitchFamily="2" charset="0"/>
              </a:rPr>
              <a:t/>
            </a:r>
            <a:br>
              <a:rPr lang="en-AU" dirty="0" smtClean="0">
                <a:latin typeface="36 days ago BRK" pitchFamily="2" charset="0"/>
              </a:rPr>
            </a:br>
            <a:r>
              <a:rPr lang="en-AU" dirty="0">
                <a:latin typeface="36 days ago BRK" pitchFamily="2" charset="0"/>
              </a:rPr>
              <a:t>Develop a global partnership for development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94831"/>
            <a:ext cx="9144000" cy="21631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700" dirty="0">
                <a:latin typeface="36 days ago BRK" pitchFamily="2" charset="0"/>
              </a:rPr>
              <a:t>Further develop an open trading and financial system that is rule-based, predictable, and </a:t>
            </a:r>
            <a:r>
              <a:rPr lang="en-AU" sz="2700" dirty="0" smtClean="0">
                <a:latin typeface="36 days ago BRK" pitchFamily="2" charset="0"/>
              </a:rPr>
              <a:t>non-discriminatory. This </a:t>
            </a:r>
            <a:r>
              <a:rPr lang="en-AU" sz="2700" dirty="0">
                <a:latin typeface="36 days ago BRK" pitchFamily="2" charset="0"/>
              </a:rPr>
              <a:t>includes a commitment to good governance, development and </a:t>
            </a:r>
            <a:r>
              <a:rPr lang="en-AU" sz="2700" dirty="0" smtClean="0">
                <a:latin typeface="36 days ago BRK" pitchFamily="2" charset="0"/>
              </a:rPr>
              <a:t>poverty reduction—nationally </a:t>
            </a:r>
            <a:r>
              <a:rPr lang="en-AU" sz="2700" dirty="0">
                <a:latin typeface="36 days ago BRK" pitchFamily="2" charset="0"/>
              </a:rPr>
              <a:t>and internationally.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887" r="-158" b="35974"/>
          <a:stretch/>
        </p:blipFill>
        <p:spPr>
          <a:xfrm>
            <a:off x="0" y="1815153"/>
            <a:ext cx="9158952" cy="28796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AU" sz="3600" dirty="0"/>
              <a:t>At the </a:t>
            </a:r>
            <a:r>
              <a:rPr lang="en-AU" sz="3600" dirty="0" smtClean="0"/>
              <a:t>United Nations  </a:t>
            </a:r>
            <a:r>
              <a:rPr lang="en-AU" sz="3600" dirty="0"/>
              <a:t>Millennium Summit in 2000, world leaders met to develop a plan to </a:t>
            </a:r>
            <a:r>
              <a:rPr lang="en-AU" sz="3600" dirty="0" smtClean="0"/>
              <a:t>improve the </a:t>
            </a:r>
            <a:r>
              <a:rPr lang="en-AU" sz="3600" dirty="0"/>
              <a:t>quality of life in developing countries.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4078267" cy="351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AU" sz="3600" dirty="0"/>
              <a:t>All countries signed the Millennium Declaration, the first internationally agreed upon framework for fighting global poverty, hunger, disease, and inequality.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4078267" cy="35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47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By signing the Declaration, all countries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AU" dirty="0" smtClean="0"/>
              <a:t>“recognize that, in addition to our separate responsibilities to our individual societies, we have a collective responsibility to uphold the principles of human dignity, equality, and equity at the global level.”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4078267" cy="351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By signing the Declaration, all countries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AU" dirty="0" smtClean="0"/>
              <a:t>“As </a:t>
            </a:r>
            <a:r>
              <a:rPr lang="en-AU" dirty="0"/>
              <a:t>leaders we have a duty therefore to all of the world’s people, especially the most vulnerable and, in particular, the children of the world, to whom the future belongs.”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52" y="3068960"/>
            <a:ext cx="4078267" cy="35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9"/>
          <a:stretch/>
        </p:blipFill>
        <p:spPr>
          <a:xfrm>
            <a:off x="-59011" y="8038"/>
            <a:ext cx="9203011" cy="6849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9011" y="1835712"/>
            <a:ext cx="9223082" cy="3194612"/>
          </a:xfrm>
          <a:solidFill>
            <a:schemeClr val="bg1">
              <a:alpha val="93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AU" dirty="0"/>
              <a:t>To </a:t>
            </a:r>
            <a:r>
              <a:rPr lang="en-AU" dirty="0" smtClean="0"/>
              <a:t>realise </a:t>
            </a:r>
            <a:r>
              <a:rPr lang="en-AU" dirty="0"/>
              <a:t>the aspirations of the Millennium Declaration, eight specific </a:t>
            </a:r>
            <a:r>
              <a:rPr lang="en-AU" dirty="0" smtClean="0"/>
              <a:t>development goals </a:t>
            </a:r>
            <a:r>
              <a:rPr lang="en-AU" dirty="0"/>
              <a:t>were created. Now known as the Millennium Development Goals (MDGs), </a:t>
            </a:r>
            <a:r>
              <a:rPr lang="en-AU" dirty="0" smtClean="0"/>
              <a:t>these goals </a:t>
            </a:r>
            <a:r>
              <a:rPr lang="en-AU" dirty="0"/>
              <a:t>address the root causes of poverty and inequality with a target achievement date </a:t>
            </a:r>
            <a:r>
              <a:rPr lang="en-AU" dirty="0" smtClean="0"/>
              <a:t>of 2015</a:t>
            </a:r>
            <a:r>
              <a:rPr lang="en-A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41459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</a:t>
            </a:r>
            <a:br>
              <a:rPr lang="en-AU" dirty="0" smtClean="0"/>
            </a:br>
            <a:r>
              <a:rPr lang="en-AU" dirty="0" smtClean="0"/>
              <a:t>Millennium Development Goals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1"/>
          <a:stretch/>
        </p:blipFill>
        <p:spPr>
          <a:xfrm>
            <a:off x="-2541" y="1700808"/>
            <a:ext cx="9144000" cy="37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1" b="44401"/>
          <a:stretch/>
        </p:blipFill>
        <p:spPr>
          <a:xfrm>
            <a:off x="0" y="1844823"/>
            <a:ext cx="9144000" cy="2798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en-AU" sz="4000" dirty="0" smtClean="0">
                <a:latin typeface="36 days ago BRK" pitchFamily="2" charset="0"/>
              </a:rPr>
              <a:t>Goal 1</a:t>
            </a:r>
            <a:br>
              <a:rPr lang="en-AU" sz="4000" dirty="0" smtClean="0">
                <a:latin typeface="36 days ago BRK" pitchFamily="2" charset="0"/>
              </a:rPr>
            </a:br>
            <a:r>
              <a:rPr lang="en-AU" sz="4000" dirty="0" smtClean="0">
                <a:latin typeface="36 days ago BRK" pitchFamily="2" charset="0"/>
              </a:rPr>
              <a:t>Eradicate extreme poverty and hunger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1135"/>
            <a:ext cx="9144000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700" dirty="0">
                <a:latin typeface="36 days ago BRK" pitchFamily="2" charset="0"/>
              </a:rPr>
              <a:t>Reduce by half the proportion of people </a:t>
            </a:r>
            <a:r>
              <a:rPr lang="en-AU" sz="2700" dirty="0" smtClean="0">
                <a:latin typeface="36 days ago BRK" pitchFamily="2" charset="0"/>
              </a:rPr>
              <a:t>living </a:t>
            </a:r>
            <a:r>
              <a:rPr lang="en-AU" sz="2700" dirty="0">
                <a:latin typeface="36 days ago BRK" pitchFamily="2" charset="0"/>
              </a:rPr>
              <a:t>on less </a:t>
            </a:r>
            <a:endParaRPr lang="en-AU" sz="2700" dirty="0" smtClean="0">
              <a:latin typeface="36 days ago BRK" pitchFamily="2" charset="0"/>
            </a:endParaRPr>
          </a:p>
          <a:p>
            <a:pPr marL="0" indent="0" algn="ctr">
              <a:buNone/>
            </a:pPr>
            <a:r>
              <a:rPr lang="en-AU" sz="2700" dirty="0" smtClean="0">
                <a:latin typeface="36 days ago BRK" pitchFamily="2" charset="0"/>
              </a:rPr>
              <a:t>than </a:t>
            </a:r>
            <a:r>
              <a:rPr lang="en-AU" sz="2700" dirty="0">
                <a:latin typeface="36 days ago BRK" pitchFamily="2" charset="0"/>
              </a:rPr>
              <a:t>a dollar a day</a:t>
            </a:r>
            <a:r>
              <a:rPr lang="en-AU" sz="2700" dirty="0" smtClean="0">
                <a:latin typeface="36 days ago BRK" pitchFamily="2" charset="0"/>
              </a:rPr>
              <a:t>.</a:t>
            </a:r>
          </a:p>
          <a:p>
            <a:pPr marL="0" indent="0" algn="ctr">
              <a:buNone/>
            </a:pPr>
            <a:r>
              <a:rPr lang="en-AU" sz="2700" dirty="0" smtClean="0">
                <a:latin typeface="36 days ago BRK" pitchFamily="2" charset="0"/>
              </a:rPr>
              <a:t>Reduce </a:t>
            </a:r>
            <a:r>
              <a:rPr lang="en-AU" sz="2700" dirty="0">
                <a:latin typeface="36 days ago BRK" pitchFamily="2" charset="0"/>
              </a:rPr>
              <a:t>by half the proportion of </a:t>
            </a:r>
            <a:r>
              <a:rPr lang="en-AU" sz="2700" dirty="0" smtClean="0">
                <a:latin typeface="36 days ago BRK" pitchFamily="2" charset="0"/>
              </a:rPr>
              <a:t>people who </a:t>
            </a:r>
            <a:r>
              <a:rPr lang="en-AU" sz="2700" dirty="0">
                <a:latin typeface="36 days ago BRK" pitchFamily="2" charset="0"/>
              </a:rPr>
              <a:t>suffer from hunger.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7" y="0"/>
            <a:ext cx="9144000" cy="1809750"/>
          </a:xfrm>
        </p:spPr>
        <p:txBody>
          <a:bodyPr>
            <a:normAutofit/>
          </a:bodyPr>
          <a:lstStyle/>
          <a:p>
            <a:r>
              <a:rPr lang="en-AU" sz="4000" dirty="0" smtClean="0">
                <a:solidFill>
                  <a:schemeClr val="bg1"/>
                </a:solidFill>
                <a:latin typeface="36 days ago BRK" pitchFamily="2" charset="0"/>
              </a:rPr>
              <a:t>Goal 2</a:t>
            </a:r>
            <a:br>
              <a:rPr lang="en-AU" sz="4000" dirty="0" smtClean="0">
                <a:solidFill>
                  <a:schemeClr val="bg1"/>
                </a:solidFill>
                <a:latin typeface="36 days ago BRK" pitchFamily="2" charset="0"/>
              </a:rPr>
            </a:br>
            <a:r>
              <a:rPr lang="en-AU" sz="4000" dirty="0">
                <a:solidFill>
                  <a:schemeClr val="bg1"/>
                </a:solidFill>
                <a:latin typeface="36 days ago BRK" pitchFamily="2" charset="0"/>
              </a:rPr>
              <a:t>Achieve universal primary </a:t>
            </a:r>
            <a:r>
              <a:rPr lang="en-AU" sz="4000" dirty="0" smtClean="0">
                <a:solidFill>
                  <a:schemeClr val="bg1"/>
                </a:solidFill>
                <a:latin typeface="36 days ago BRK" pitchFamily="2" charset="0"/>
              </a:rPr>
              <a:t>education</a:t>
            </a:r>
            <a:endParaRPr lang="en-AU" sz="4000" dirty="0">
              <a:solidFill>
                <a:schemeClr val="bg1"/>
              </a:solidFill>
              <a:latin typeface="36 days ago BR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85184"/>
            <a:ext cx="9144000" cy="13967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AU" sz="2700" dirty="0">
                <a:solidFill>
                  <a:schemeClr val="bg1"/>
                </a:solidFill>
                <a:latin typeface="36 days ago BRK" pitchFamily="2" charset="0"/>
              </a:rPr>
              <a:t>Ensure that all boys and girls complete </a:t>
            </a:r>
            <a:endParaRPr lang="en-AU" sz="2700" dirty="0" smtClean="0">
              <a:solidFill>
                <a:schemeClr val="bg1"/>
              </a:solidFill>
              <a:latin typeface="36 days ago BRK" pitchFamily="2" charset="0"/>
            </a:endParaRPr>
          </a:p>
          <a:p>
            <a:pPr algn="ctr">
              <a:buNone/>
            </a:pPr>
            <a:r>
              <a:rPr lang="en-AU" sz="2700" dirty="0" smtClean="0">
                <a:solidFill>
                  <a:schemeClr val="bg1"/>
                </a:solidFill>
                <a:latin typeface="36 days ago BRK" pitchFamily="2" charset="0"/>
              </a:rPr>
              <a:t>a </a:t>
            </a:r>
            <a:r>
              <a:rPr lang="en-AU" sz="2700" dirty="0">
                <a:solidFill>
                  <a:schemeClr val="bg1"/>
                </a:solidFill>
                <a:latin typeface="36 days ago BRK" pitchFamily="2" charset="0"/>
              </a:rPr>
              <a:t>full course of primary schooling.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5" b="23003"/>
          <a:stretch/>
        </p:blipFill>
        <p:spPr>
          <a:xfrm>
            <a:off x="0" y="1809750"/>
            <a:ext cx="91440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372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Millennium Development Goals</vt:lpstr>
      <vt:lpstr>PowerPoint Presentation</vt:lpstr>
      <vt:lpstr>PowerPoint Presentation</vt:lpstr>
      <vt:lpstr>By signing the Declaration, all countries  </vt:lpstr>
      <vt:lpstr>By signing the Declaration, all countries  </vt:lpstr>
      <vt:lpstr>PowerPoint Presentation</vt:lpstr>
      <vt:lpstr>The  Millennium Development Goals</vt:lpstr>
      <vt:lpstr>Goal 1 Eradicate extreme poverty and hunger</vt:lpstr>
      <vt:lpstr>Goal 2 Achieve universal primary education</vt:lpstr>
      <vt:lpstr>Goal 3 Promote gender equality and empower women</vt:lpstr>
      <vt:lpstr>Goal 4 Reduce child mortality</vt:lpstr>
      <vt:lpstr>Goal 5 Improve maternal health</vt:lpstr>
      <vt:lpstr>Goal 6 Combat HIV/AIDS, malaria, and other diseases</vt:lpstr>
      <vt:lpstr>Goal 7 Ensure environmental sustainability </vt:lpstr>
      <vt:lpstr> Goal 8 Develop a global partnership for development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Millennium Development Goals</dc:title>
  <dc:creator>Harrison</dc:creator>
  <cp:lastModifiedBy>Stephen Harrison</cp:lastModifiedBy>
  <cp:revision>31</cp:revision>
  <dcterms:created xsi:type="dcterms:W3CDTF">2012-06-05T22:18:12Z</dcterms:created>
  <dcterms:modified xsi:type="dcterms:W3CDTF">2012-07-13T05:38:32Z</dcterms:modified>
</cp:coreProperties>
</file>